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05" r:id="rId1"/>
  </p:sldMasterIdLst>
  <p:sldIdLst>
    <p:sldId id="256" r:id="rId2"/>
    <p:sldId id="257" r:id="rId3"/>
    <p:sldId id="258" r:id="rId4"/>
    <p:sldId id="259" r:id="rId5"/>
    <p:sldId id="260" r:id="rId6"/>
    <p:sldId id="261" r:id="rId7"/>
    <p:sldId id="262" r:id="rId8"/>
    <p:sldId id="263" r:id="rId9"/>
    <p:sldId id="268" r:id="rId10"/>
    <p:sldId id="264" r:id="rId11"/>
    <p:sldId id="266" r:id="rId12"/>
    <p:sldId id="269" r:id="rId13"/>
    <p:sldId id="265" r:id="rId14"/>
    <p:sldId id="267" r:id="rId15"/>
    <p:sldId id="270"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0"/>
    <p:restoredTop sz="95707"/>
  </p:normalViewPr>
  <p:slideViewPr>
    <p:cSldViewPr snapToGrid="0" snapToObjects="1">
      <p:cViewPr varScale="1">
        <p:scale>
          <a:sx n="85" d="100"/>
          <a:sy n="85" d="100"/>
        </p:scale>
        <p:origin x="562" y="4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media/hdphoto1.wdp>
</file>

<file path=ppt/media/image1.jpeg>
</file>

<file path=ppt/media/image10.png>
</file>

<file path=ppt/media/image11.png>
</file>

<file path=ppt/media/image12.png>
</file>

<file path=ppt/media/image13.png>
</file>

<file path=ppt/media/image14.png>
</file>

<file path=ppt/media/image15.jpeg>
</file>

<file path=ppt/media/image16.png>
</file>

<file path=ppt/media/image17.png>
</file>

<file path=ppt/media/image18.png>
</file>

<file path=ppt/media/image19.png>
</file>

<file path=ppt/media/image2.png>
</file>

<file path=ppt/media/image20.png>
</file>

<file path=ppt/media/image21.png>
</file>

<file path=ppt/media/image22.jpeg>
</file>

<file path=ppt/media/image23.png>
</file>

<file path=ppt/media/image3.png>
</file>

<file path=ppt/media/image4.png>
</file>

<file path=ppt/media/image5.png>
</file>

<file path=ppt/media/image6.jpeg>
</file>

<file path=ppt/media/image7.png>
</file>

<file path=ppt/media/image8.jpe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bg>
      <p:bgRef idx="1003">
        <a:schemeClr val="bg2"/>
      </p:bgRef>
    </p:bg>
    <p:spTree>
      <p:nvGrpSpPr>
        <p:cNvPr id="1" name=""/>
        <p:cNvGrpSpPr/>
        <p:nvPr/>
      </p:nvGrpSpPr>
      <p:grpSpPr>
        <a:xfrm>
          <a:off x="0" y="0"/>
          <a:ext cx="0" cy="0"/>
          <a:chOff x="0" y="0"/>
          <a:chExt cx="0" cy="0"/>
        </a:xfrm>
      </p:grpSpPr>
      <p:pic>
        <p:nvPicPr>
          <p:cNvPr id="7" name="Picture 6" descr="Celestia-R1---OverlayTitle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ctrTitle"/>
          </p:nvPr>
        </p:nvSpPr>
        <p:spPr>
          <a:xfrm>
            <a:off x="3962399" y="1964267"/>
            <a:ext cx="7197726" cy="2421464"/>
          </a:xfrm>
        </p:spPr>
        <p:txBody>
          <a:bodyPr anchor="b">
            <a:normAutofit/>
          </a:bodyPr>
          <a:lstStyle>
            <a:lvl1pPr algn="r">
              <a:defRPr sz="4800">
                <a:effectLst/>
              </a:defRPr>
            </a:lvl1pPr>
          </a:lstStyle>
          <a:p>
            <a:r>
              <a:rPr lang="en-GB"/>
              <a:t>Click to edit Master title style</a:t>
            </a:r>
            <a:endParaRPr lang="en-US" dirty="0"/>
          </a:p>
        </p:txBody>
      </p:sp>
      <p:sp>
        <p:nvSpPr>
          <p:cNvPr id="3" name="Subtitle 2"/>
          <p:cNvSpPr>
            <a:spLocks noGrp="1"/>
          </p:cNvSpPr>
          <p:nvPr>
            <p:ph type="subTitle" idx="1"/>
          </p:nvPr>
        </p:nvSpPr>
        <p:spPr>
          <a:xfrm>
            <a:off x="3962399" y="4385732"/>
            <a:ext cx="7197726" cy="1405467"/>
          </a:xfrm>
        </p:spPr>
        <p:txBody>
          <a:bodyPr anchor="t">
            <a:normAutofit/>
          </a:bodyPr>
          <a:lstStyle>
            <a:lvl1pPr marL="0" indent="0" algn="r">
              <a:buNone/>
              <a:defRPr sz="1800" cap="all">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GB"/>
              <a:t>Click to edit Master subtitle style</a:t>
            </a:r>
            <a:endParaRPr lang="en-US" dirty="0"/>
          </a:p>
        </p:txBody>
      </p:sp>
      <p:sp>
        <p:nvSpPr>
          <p:cNvPr id="4" name="Date Placeholder 3"/>
          <p:cNvSpPr>
            <a:spLocks noGrp="1"/>
          </p:cNvSpPr>
          <p:nvPr>
            <p:ph type="dt" sz="half" idx="10"/>
          </p:nvPr>
        </p:nvSpPr>
        <p:spPr>
          <a:xfrm>
            <a:off x="8932558" y="5870575"/>
            <a:ext cx="1600200" cy="377825"/>
          </a:xfrm>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a:xfrm>
            <a:off x="3962399" y="5870575"/>
            <a:ext cx="4893958" cy="377825"/>
          </a:xfrm>
        </p:spPr>
        <p:txBody>
          <a:bodyPr/>
          <a:lstStyle/>
          <a:p>
            <a:endParaRPr lang="en-US" dirty="0"/>
          </a:p>
        </p:txBody>
      </p:sp>
      <p:sp>
        <p:nvSpPr>
          <p:cNvPr id="6" name="Slide Number Placeholder 5"/>
          <p:cNvSpPr>
            <a:spLocks noGrp="1"/>
          </p:cNvSpPr>
          <p:nvPr>
            <p:ph type="sldNum" sz="quarter" idx="12"/>
          </p:nvPr>
        </p:nvSpPr>
        <p:spPr>
          <a:xfrm>
            <a:off x="10608958" y="5870575"/>
            <a:ext cx="551167" cy="377825"/>
          </a:xfrm>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947076128"/>
      </p:ext>
    </p:extLst>
  </p:cSld>
  <p:clrMapOvr>
    <a:overrideClrMapping bg1="dk1" tx1="lt1" bg2="dk2" tx2="lt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4732865"/>
            <a:ext cx="10131427" cy="566738"/>
          </a:xfrm>
        </p:spPr>
        <p:txBody>
          <a:bodyPr anchor="b">
            <a:normAutofit/>
          </a:bodyPr>
          <a:lstStyle>
            <a:lvl1pPr algn="l">
              <a:defRPr sz="2400" b="0"/>
            </a:lvl1pPr>
          </a:lstStyle>
          <a:p>
            <a:r>
              <a:rPr lang="en-GB"/>
              <a:t>Click to edit Master title style</a:t>
            </a:r>
            <a:endParaRPr lang="en-US" dirty="0"/>
          </a:p>
        </p:txBody>
      </p:sp>
      <p:sp>
        <p:nvSpPr>
          <p:cNvPr id="3" name="Picture Placeholder 2"/>
          <p:cNvSpPr>
            <a:spLocks noGrp="1" noChangeAspect="1"/>
          </p:cNvSpPr>
          <p:nvPr>
            <p:ph type="pic" idx="1"/>
          </p:nvPr>
        </p:nvSpPr>
        <p:spPr>
          <a:xfrm>
            <a:off x="1371600" y="932112"/>
            <a:ext cx="8759827" cy="3164976"/>
          </a:xfrm>
          <a:prstGeom prst="roundRect">
            <a:avLst>
              <a:gd name="adj" fmla="val 43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5299603"/>
            <a:ext cx="10131427" cy="49371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58044847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3124199"/>
          </a:xfrm>
        </p:spPr>
        <p:txBody>
          <a:bodyPr anchor="ctr">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0" y="4343400"/>
            <a:ext cx="10131428"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2758816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1097875" y="3352800"/>
            <a:ext cx="9339184"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GB"/>
              <a:t>Click to edit Master text styles</a:t>
            </a:r>
          </a:p>
        </p:txBody>
      </p:sp>
      <p:sp>
        <p:nvSpPr>
          <p:cNvPr id="3" name="Text Placeholder 2"/>
          <p:cNvSpPr>
            <a:spLocks noGrp="1"/>
          </p:cNvSpPr>
          <p:nvPr>
            <p:ph type="body" idx="1"/>
          </p:nvPr>
        </p:nvSpPr>
        <p:spPr>
          <a:xfrm>
            <a:off x="687465" y="4343400"/>
            <a:ext cx="10152367"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40718904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2" y="3308581"/>
            <a:ext cx="10131425" cy="1468800"/>
          </a:xfrm>
        </p:spPr>
        <p:txBody>
          <a:bodyPr anchor="b">
            <a:normAutofit/>
          </a:bodyPr>
          <a:lstStyle>
            <a:lvl1pPr algn="l">
              <a:defRPr sz="3200" b="0" cap="none"/>
            </a:lvl1pPr>
          </a:lstStyle>
          <a:p>
            <a:r>
              <a:rPr lang="en-GB"/>
              <a:t>Click to edit Master title style</a:t>
            </a:r>
            <a:endParaRPr lang="en-US" dirty="0"/>
          </a:p>
        </p:txBody>
      </p:sp>
      <p:sp>
        <p:nvSpPr>
          <p:cNvPr id="3" name="Text Placeholder 2"/>
          <p:cNvSpPr>
            <a:spLocks noGrp="1"/>
          </p:cNvSpPr>
          <p:nvPr>
            <p:ph type="body" idx="1"/>
          </p:nvPr>
        </p:nvSpPr>
        <p:spPr>
          <a:xfrm>
            <a:off x="685801" y="4777381"/>
            <a:ext cx="10131426"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5198078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pic>
        <p:nvPicPr>
          <p:cNvPr id="11" name="Picture 10"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13" name="TextBox 12"/>
          <p:cNvSpPr txBox="1"/>
          <p:nvPr/>
        </p:nvSpPr>
        <p:spPr>
          <a:xfrm>
            <a:off x="10237867"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4" name="TextBox 13"/>
          <p:cNvSpPr txBox="1"/>
          <p:nvPr/>
        </p:nvSpPr>
        <p:spPr>
          <a:xfrm>
            <a:off x="488275" y="823337"/>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16" name="Title 1"/>
          <p:cNvSpPr>
            <a:spLocks noGrp="1"/>
          </p:cNvSpPr>
          <p:nvPr>
            <p:ph type="title"/>
          </p:nvPr>
        </p:nvSpPr>
        <p:spPr>
          <a:xfrm>
            <a:off x="992267" y="609601"/>
            <a:ext cx="9550399" cy="2743199"/>
          </a:xfrm>
        </p:spPr>
        <p:txBody>
          <a:bodyPr anchor="ctr">
            <a:normAutofit/>
          </a:bodyPr>
          <a:lstStyle>
            <a:lvl1pPr algn="l">
              <a:defRPr sz="3200" b="0" cap="none">
                <a:solidFill>
                  <a:schemeClr val="tx1"/>
                </a:solidFill>
              </a:defRPr>
            </a:lvl1pPr>
          </a:lstStyle>
          <a:p>
            <a:r>
              <a:rPr lang="en-GB"/>
              <a:t>Click to edit Master title style</a:t>
            </a:r>
            <a:endParaRPr lang="en-US" dirty="0"/>
          </a:p>
        </p:txBody>
      </p:sp>
      <p:sp>
        <p:nvSpPr>
          <p:cNvPr id="10" name="Text Placeholder 9"/>
          <p:cNvSpPr>
            <a:spLocks noGrp="1"/>
          </p:cNvSpPr>
          <p:nvPr>
            <p:ph type="body" sz="quarter" idx="13"/>
          </p:nvPr>
        </p:nvSpPr>
        <p:spPr>
          <a:xfrm>
            <a:off x="685800" y="3886200"/>
            <a:ext cx="10135436" cy="889000"/>
          </a:xfrm>
        </p:spPr>
        <p:txBody>
          <a:bodyPr vert="horz" lIns="91440" tIns="45720" rIns="91440" bIns="45720" rtlCol="0" anchor="b">
            <a:normAutofit/>
          </a:bodyPr>
          <a:lstStyle>
            <a:lvl1pPr>
              <a:buNone/>
              <a:defRPr lang="en-US" sz="24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799" y="4775200"/>
            <a:ext cx="10135436"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954646116"/>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1" y="609601"/>
            <a:ext cx="10131427" cy="2743199"/>
          </a:xfrm>
        </p:spPr>
        <p:txBody>
          <a:bodyPr vert="horz" lIns="91440" tIns="45720" rIns="91440" bIns="45720" rtlCol="0" anchor="ctr">
            <a:normAutofit/>
          </a:bodyPr>
          <a:lstStyle>
            <a:lvl1pPr>
              <a:defRPr lang="en-US" b="0" dirty="0"/>
            </a:lvl1pPr>
          </a:lstStyle>
          <a:p>
            <a:pPr marL="0" lvl="0"/>
            <a:r>
              <a:rPr lang="en-GB"/>
              <a:t>Click to edit Master title style</a:t>
            </a:r>
            <a:endParaRPr lang="en-US" dirty="0"/>
          </a:p>
        </p:txBody>
      </p:sp>
      <p:sp>
        <p:nvSpPr>
          <p:cNvPr id="10" name="Text Placeholder 9"/>
          <p:cNvSpPr>
            <a:spLocks noGrp="1"/>
          </p:cNvSpPr>
          <p:nvPr>
            <p:ph type="body" sz="quarter" idx="13"/>
          </p:nvPr>
        </p:nvSpPr>
        <p:spPr>
          <a:xfrm>
            <a:off x="685801" y="3505200"/>
            <a:ext cx="10131428" cy="838200"/>
          </a:xfrm>
        </p:spPr>
        <p:txBody>
          <a:bodyPr vert="horz" lIns="91440" tIns="45720" rIns="91440" bIns="45720" rtlCol="0" anchor="b">
            <a:normAutofit/>
          </a:bodyPr>
          <a:lstStyle>
            <a:lvl1pPr>
              <a:buNone/>
              <a:defRPr lang="en-US" sz="2800" b="0" cap="none" dirty="0">
                <a:ln w="3175" cmpd="sng">
                  <a:noFill/>
                </a:ln>
                <a:solidFill>
                  <a:schemeClr val="tx1"/>
                </a:solidFill>
                <a:effectLst/>
              </a:defRPr>
            </a:lvl1pPr>
          </a:lstStyle>
          <a:p>
            <a:pPr marL="0" lvl="0">
              <a:spcBef>
                <a:spcPct val="0"/>
              </a:spcBef>
              <a:buNone/>
            </a:pPr>
            <a:r>
              <a:rPr lang="en-GB"/>
              <a:t>Click to edit Master text styles</a:t>
            </a:r>
          </a:p>
        </p:txBody>
      </p:sp>
      <p:sp>
        <p:nvSpPr>
          <p:cNvPr id="3" name="Text Placeholder 2"/>
          <p:cNvSpPr>
            <a:spLocks noGrp="1"/>
          </p:cNvSpPr>
          <p:nvPr>
            <p:ph type="body" idx="1"/>
          </p:nvPr>
        </p:nvSpPr>
        <p:spPr>
          <a:xfrm>
            <a:off x="685800" y="4343400"/>
            <a:ext cx="10131428"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78561829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8" name="Title 1"/>
          <p:cNvSpPr>
            <a:spLocks noGrp="1"/>
          </p:cNvSpPr>
          <p:nvPr>
            <p:ph type="title"/>
          </p:nvPr>
        </p:nvSpPr>
        <p:spPr>
          <a:xfrm>
            <a:off x="685801" y="609600"/>
            <a:ext cx="10131425" cy="1456267"/>
          </a:xfrm>
        </p:spPr>
        <p:txBody>
          <a:bodyPr/>
          <a:lstStyle/>
          <a:p>
            <a:r>
              <a:rPr lang="en-GB"/>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227601541"/>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Vertical Title 1"/>
          <p:cNvSpPr>
            <a:spLocks noGrp="1"/>
          </p:cNvSpPr>
          <p:nvPr>
            <p:ph type="title" orient="vert"/>
          </p:nvPr>
        </p:nvSpPr>
        <p:spPr>
          <a:xfrm>
            <a:off x="8658675" y="609599"/>
            <a:ext cx="2158552" cy="5181601"/>
          </a:xfrm>
        </p:spPr>
        <p:txBody>
          <a:bodyPr vert="eaVert"/>
          <a:lstStyle/>
          <a:p>
            <a:r>
              <a:rPr lang="en-GB"/>
              <a:t>Click to edit Master title style</a:t>
            </a:r>
            <a:endParaRPr lang="en-US" dirty="0"/>
          </a:p>
        </p:txBody>
      </p:sp>
      <p:sp>
        <p:nvSpPr>
          <p:cNvPr id="3" name="Vertical Text Placeholder 2"/>
          <p:cNvSpPr>
            <a:spLocks noGrp="1"/>
          </p:cNvSpPr>
          <p:nvPr>
            <p:ph type="body" orient="vert" idx="1"/>
          </p:nvPr>
        </p:nvSpPr>
        <p:spPr>
          <a:xfrm>
            <a:off x="685800" y="609600"/>
            <a:ext cx="7832116" cy="5181600"/>
          </a:xfrm>
        </p:spPr>
        <p:txBody>
          <a:bodyPr vert="eaVert" ancho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2608343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idx="1"/>
          </p:nvPr>
        </p:nvSpPr>
        <p:spPr/>
        <p:txBody>
          <a:bodyPr anchor="ct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7244409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pic>
        <p:nvPicPr>
          <p:cNvPr id="7" name="Picture 6"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3308581"/>
            <a:ext cx="10131427" cy="1468800"/>
          </a:xfrm>
        </p:spPr>
        <p:txBody>
          <a:bodyPr anchor="b"/>
          <a:lstStyle>
            <a:lvl1pPr algn="l">
              <a:defRPr sz="4000" b="0" cap="all"/>
            </a:lvl1pPr>
          </a:lstStyle>
          <a:p>
            <a:r>
              <a:rPr lang="en-GB"/>
              <a:t>Click to edit Master title style</a:t>
            </a:r>
            <a:endParaRPr lang="en-US" dirty="0"/>
          </a:p>
        </p:txBody>
      </p:sp>
      <p:sp>
        <p:nvSpPr>
          <p:cNvPr id="3" name="Text Placeholder 2"/>
          <p:cNvSpPr>
            <a:spLocks noGrp="1"/>
          </p:cNvSpPr>
          <p:nvPr>
            <p:ph type="body" idx="1"/>
          </p:nvPr>
        </p:nvSpPr>
        <p:spPr>
          <a:xfrm>
            <a:off x="685799" y="4777381"/>
            <a:ext cx="10131428" cy="860400"/>
          </a:xfrm>
        </p:spPr>
        <p:txBody>
          <a:bodyPr anchor="t">
            <a:normAutofit/>
          </a:bodyPr>
          <a:lstStyle>
            <a:lvl1pPr marL="0" indent="0" algn="l">
              <a:buNone/>
              <a:defRPr sz="2000" cap="all">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GB"/>
              <a:t>Click to edit Master text styles</a:t>
            </a:r>
          </a:p>
        </p:txBody>
      </p:sp>
      <p:sp>
        <p:nvSpPr>
          <p:cNvPr id="4" name="Date Placeholder 3"/>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33056885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Content Placeholder 2"/>
          <p:cNvSpPr>
            <a:spLocks noGrp="1"/>
          </p:cNvSpPr>
          <p:nvPr>
            <p:ph sz="half" idx="1"/>
          </p:nvPr>
        </p:nvSpPr>
        <p:spPr>
          <a:xfrm>
            <a:off x="685802" y="2142067"/>
            <a:ext cx="4995334" cy="3649134"/>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Content Placeholder 3"/>
          <p:cNvSpPr>
            <a:spLocks noGrp="1"/>
          </p:cNvSpPr>
          <p:nvPr>
            <p:ph sz="half" idx="2"/>
          </p:nvPr>
        </p:nvSpPr>
        <p:spPr>
          <a:xfrm>
            <a:off x="5821895" y="2142067"/>
            <a:ext cx="4995332" cy="3649133"/>
          </a:xfrm>
        </p:spPr>
        <p:txBody>
          <a:bodyP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15076023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GB"/>
              <a:t>Click to edit Master title style</a:t>
            </a:r>
            <a:endParaRPr lang="en-US" dirty="0"/>
          </a:p>
        </p:txBody>
      </p:sp>
      <p:sp>
        <p:nvSpPr>
          <p:cNvPr id="3" name="Text Placeholder 2"/>
          <p:cNvSpPr>
            <a:spLocks noGrp="1"/>
          </p:cNvSpPr>
          <p:nvPr>
            <p:ph type="body" idx="1"/>
          </p:nvPr>
        </p:nvSpPr>
        <p:spPr>
          <a:xfrm>
            <a:off x="973670" y="2218267"/>
            <a:ext cx="4709054"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p:cNvSpPr>
            <a:spLocks noGrp="1"/>
          </p:cNvSpPr>
          <p:nvPr>
            <p:ph sz="half" idx="2"/>
          </p:nvPr>
        </p:nvSpPr>
        <p:spPr>
          <a:xfrm>
            <a:off x="685801" y="2870201"/>
            <a:ext cx="4996923"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5" name="Text Placeholder 4"/>
          <p:cNvSpPr>
            <a:spLocks noGrp="1"/>
          </p:cNvSpPr>
          <p:nvPr>
            <p:ph type="body" sz="quarter" idx="3"/>
          </p:nvPr>
        </p:nvSpPr>
        <p:spPr>
          <a:xfrm>
            <a:off x="6096003" y="2226734"/>
            <a:ext cx="4722813"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p:cNvSpPr>
            <a:spLocks noGrp="1"/>
          </p:cNvSpPr>
          <p:nvPr>
            <p:ph sz="quarter" idx="4"/>
          </p:nvPr>
        </p:nvSpPr>
        <p:spPr>
          <a:xfrm>
            <a:off x="5823483" y="2870201"/>
            <a:ext cx="4995334" cy="2920998"/>
          </a:xfrm>
        </p:spPr>
        <p:txBody>
          <a:bodyPr anchor="t">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472764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pic>
        <p:nvPicPr>
          <p:cNvPr id="6" name="Picture 5"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p:txBody>
          <a:bodyPr/>
          <a:lstStyle/>
          <a:p>
            <a:r>
              <a:rPr lang="en-GB"/>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200157579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pic>
        <p:nvPicPr>
          <p:cNvPr id="5" name="Picture 4"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Date Placeholder 1"/>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61258308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2074333"/>
            <a:ext cx="3680885" cy="1371600"/>
          </a:xfrm>
        </p:spPr>
        <p:txBody>
          <a:bodyPr anchor="b">
            <a:normAutofit/>
          </a:bodyPr>
          <a:lstStyle>
            <a:lvl1pPr algn="l">
              <a:defRPr sz="2400" b="0"/>
            </a:lvl1pPr>
          </a:lstStyle>
          <a:p>
            <a:r>
              <a:rPr lang="en-GB"/>
              <a:t>Click to edit Master title style</a:t>
            </a:r>
            <a:endParaRPr lang="en-US" dirty="0"/>
          </a:p>
        </p:txBody>
      </p:sp>
      <p:sp>
        <p:nvSpPr>
          <p:cNvPr id="3" name="Content Placeholder 2"/>
          <p:cNvSpPr>
            <a:spLocks noGrp="1"/>
          </p:cNvSpPr>
          <p:nvPr>
            <p:ph idx="1"/>
          </p:nvPr>
        </p:nvSpPr>
        <p:spPr>
          <a:xfrm>
            <a:off x="4648201" y="609601"/>
            <a:ext cx="6169026" cy="5181600"/>
          </a:xfrm>
        </p:spPr>
        <p:txBody>
          <a:bodyPr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Text Placeholder 3"/>
          <p:cNvSpPr>
            <a:spLocks noGrp="1"/>
          </p:cNvSpPr>
          <p:nvPr>
            <p:ph type="body" sz="half" idx="2"/>
          </p:nvPr>
        </p:nvSpPr>
        <p:spPr>
          <a:xfrm>
            <a:off x="685800" y="3445933"/>
            <a:ext cx="3680885" cy="1828800"/>
          </a:xfrm>
        </p:spPr>
        <p:txBody>
          <a:bodyPr anchor="t">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424772563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8" name="Picture 7" descr="Celestia-R1---OverlayContentH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p:cNvSpPr>
            <a:spLocks noGrp="1"/>
          </p:cNvSpPr>
          <p:nvPr>
            <p:ph type="title"/>
          </p:nvPr>
        </p:nvSpPr>
        <p:spPr>
          <a:xfrm>
            <a:off x="685800" y="1600200"/>
            <a:ext cx="6164653" cy="1371600"/>
          </a:xfrm>
        </p:spPr>
        <p:txBody>
          <a:bodyPr anchor="b">
            <a:normAutofit/>
          </a:bodyPr>
          <a:lstStyle>
            <a:lvl1pPr algn="l">
              <a:defRPr sz="2800" b="0"/>
            </a:lvl1pPr>
          </a:lstStyle>
          <a:p>
            <a:r>
              <a:rPr lang="en-GB"/>
              <a:t>Click to edit Master title style</a:t>
            </a:r>
            <a:endParaRPr lang="en-US" dirty="0"/>
          </a:p>
        </p:txBody>
      </p:sp>
      <p:sp>
        <p:nvSpPr>
          <p:cNvPr id="14" name="Picture Placeholder 2"/>
          <p:cNvSpPr>
            <a:spLocks noGrp="1" noChangeAspect="1"/>
          </p:cNvSpPr>
          <p:nvPr>
            <p:ph type="pic" idx="1"/>
          </p:nvPr>
        </p:nvSpPr>
        <p:spPr>
          <a:xfrm>
            <a:off x="7536253" y="914400"/>
            <a:ext cx="3280974" cy="4572000"/>
          </a:xfrm>
          <a:prstGeom prst="roundRect">
            <a:avLst>
              <a:gd name="adj" fmla="val 4280"/>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GB"/>
              <a:t>Click icon to add picture</a:t>
            </a:r>
            <a:endParaRPr lang="en-US" dirty="0"/>
          </a:p>
        </p:txBody>
      </p:sp>
      <p:sp>
        <p:nvSpPr>
          <p:cNvPr id="4" name="Text Placeholder 3"/>
          <p:cNvSpPr>
            <a:spLocks noGrp="1"/>
          </p:cNvSpPr>
          <p:nvPr>
            <p:ph type="body" sz="half" idx="2"/>
          </p:nvPr>
        </p:nvSpPr>
        <p:spPr>
          <a:xfrm>
            <a:off x="685800" y="2971800"/>
            <a:ext cx="6164653" cy="1828800"/>
          </a:xfrm>
        </p:spPr>
        <p:txBody>
          <a:bodyPr anchor="t">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GB"/>
              <a:t>Click to edit Master text styles</a:t>
            </a:r>
          </a:p>
        </p:txBody>
      </p:sp>
      <p:sp>
        <p:nvSpPr>
          <p:cNvPr id="5" name="Date Placeholder 4"/>
          <p:cNvSpPr>
            <a:spLocks noGrp="1"/>
          </p:cNvSpPr>
          <p:nvPr>
            <p:ph type="dt" sz="half" idx="10"/>
          </p:nvPr>
        </p:nvSpPr>
        <p:spPr/>
        <p:txBody>
          <a:bodyPr/>
          <a:lstStyle/>
          <a:p>
            <a:fld id="{B61BEF0D-F0BB-DE4B-95CE-6DB70DBA9567}" type="datetimeFigureOut">
              <a:rPr lang="en-US" smtClean="0"/>
              <a:pPr/>
              <a:t>3/30/2022</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30666960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85801" y="609600"/>
            <a:ext cx="10131425" cy="1456267"/>
          </a:xfrm>
          <a:prstGeom prst="rect">
            <a:avLst/>
          </a:prstGeom>
          <a:effectLst/>
        </p:spPr>
        <p:txBody>
          <a:bodyPr vert="horz" lIns="91440" tIns="45720" rIns="91440" bIns="45720" rtlCol="0" anchor="ctr">
            <a:normAutofit/>
          </a:bodyPr>
          <a:lstStyle/>
          <a:p>
            <a:r>
              <a:rPr lang="en-GB"/>
              <a:t>Click to edit Master title style</a:t>
            </a:r>
            <a:endParaRPr lang="en-US" dirty="0"/>
          </a:p>
        </p:txBody>
      </p:sp>
      <p:sp>
        <p:nvSpPr>
          <p:cNvPr id="3" name="Text Placeholder 2"/>
          <p:cNvSpPr>
            <a:spLocks noGrp="1"/>
          </p:cNvSpPr>
          <p:nvPr>
            <p:ph type="body" idx="1"/>
          </p:nvPr>
        </p:nvSpPr>
        <p:spPr>
          <a:xfrm>
            <a:off x="685801" y="2142067"/>
            <a:ext cx="10131425" cy="3649133"/>
          </a:xfrm>
          <a:prstGeom prst="rect">
            <a:avLst/>
          </a:prstGeom>
        </p:spPr>
        <p:txBody>
          <a:bodyPr vert="horz" lIns="91440" tIns="45720" rIns="91440" bIns="45720" rtlCol="0" anchor="ctr">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dirty="0"/>
          </a:p>
        </p:txBody>
      </p:sp>
      <p:sp>
        <p:nvSpPr>
          <p:cNvPr id="4" name="Date Placeholder 3"/>
          <p:cNvSpPr>
            <a:spLocks noGrp="1"/>
          </p:cNvSpPr>
          <p:nvPr>
            <p:ph type="dt" sz="half" idx="2"/>
          </p:nvPr>
        </p:nvSpPr>
        <p:spPr>
          <a:xfrm>
            <a:off x="8589660" y="5870575"/>
            <a:ext cx="1600200"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B61BEF0D-F0BB-DE4B-95CE-6DB70DBA9567}" type="datetimeFigureOut">
              <a:rPr lang="en-US" smtClean="0"/>
              <a:pPr/>
              <a:t>3/30/2022</a:t>
            </a:fld>
            <a:endParaRPr lang="en-US" dirty="0"/>
          </a:p>
        </p:txBody>
      </p:sp>
      <p:sp>
        <p:nvSpPr>
          <p:cNvPr id="5" name="Footer Placeholder 4"/>
          <p:cNvSpPr>
            <a:spLocks noGrp="1"/>
          </p:cNvSpPr>
          <p:nvPr>
            <p:ph type="ftr" sz="quarter" idx="3"/>
          </p:nvPr>
        </p:nvSpPr>
        <p:spPr>
          <a:xfrm>
            <a:off x="685800" y="5870575"/>
            <a:ext cx="7827659" cy="377825"/>
          </a:xfrm>
          <a:prstGeom prst="rect">
            <a:avLst/>
          </a:prstGeom>
        </p:spPr>
        <p:txBody>
          <a:bodyPr vert="horz" lIns="91440" tIns="45720" rIns="91440" bIns="45720" rtlCol="0" anchor="ctr"/>
          <a:lstStyle>
            <a:lvl1pPr algn="l">
              <a:defRPr sz="1000" b="0" i="0">
                <a:solidFill>
                  <a:schemeClr val="tx1"/>
                </a:solidFill>
                <a:effectLst/>
                <a:latin typeface="+mn-lt"/>
              </a:defRPr>
            </a:lvl1pPr>
          </a:lstStyle>
          <a:p>
            <a:endParaRPr lang="en-US" dirty="0"/>
          </a:p>
        </p:txBody>
      </p:sp>
      <p:sp>
        <p:nvSpPr>
          <p:cNvPr id="6" name="Slide Number Placeholder 5"/>
          <p:cNvSpPr>
            <a:spLocks noGrp="1"/>
          </p:cNvSpPr>
          <p:nvPr>
            <p:ph type="sldNum" sz="quarter" idx="4"/>
          </p:nvPr>
        </p:nvSpPr>
        <p:spPr>
          <a:xfrm>
            <a:off x="10266060" y="5870575"/>
            <a:ext cx="551167" cy="377825"/>
          </a:xfrm>
          <a:prstGeom prst="rect">
            <a:avLst/>
          </a:prstGeom>
        </p:spPr>
        <p:txBody>
          <a:bodyPr vert="horz" lIns="91440" tIns="45720" rIns="91440" bIns="45720" rtlCol="0" anchor="ctr"/>
          <a:lstStyle>
            <a:lvl1pPr algn="r">
              <a:defRPr sz="1000" b="0" i="0">
                <a:solidFill>
                  <a:schemeClr val="tx1"/>
                </a:solidFill>
                <a:effectLst/>
                <a:latin typeface="+mn-lt"/>
              </a:defRPr>
            </a:lvl1pPr>
          </a:lstStyle>
          <a:p>
            <a:fld id="{D57F1E4F-1CFF-5643-939E-217C01CDF565}" type="slidenum">
              <a:rPr lang="en-US" smtClean="0"/>
              <a:pPr/>
              <a:t>‹#›</a:t>
            </a:fld>
            <a:endParaRPr lang="en-US" dirty="0"/>
          </a:p>
        </p:txBody>
      </p:sp>
    </p:spTree>
    <p:extLst>
      <p:ext uri="{BB962C8B-B14F-4D97-AF65-F5344CB8AC3E}">
        <p14:creationId xmlns:p14="http://schemas.microsoft.com/office/powerpoint/2010/main" val="1327990531"/>
      </p:ext>
    </p:extLst>
  </p:cSld>
  <p:clrMap bg1="dk1" tx1="lt1" bg2="dk2" tx2="lt2" accent1="accent1" accent2="accent2" accent3="accent3" accent4="accent4" accent5="accent5" accent6="accent6" hlink="hlink" folHlink="folHlink"/>
  <p:sldLayoutIdLst>
    <p:sldLayoutId id="2147483706" r:id="rId1"/>
    <p:sldLayoutId id="2147483707" r:id="rId2"/>
    <p:sldLayoutId id="2147483708" r:id="rId3"/>
    <p:sldLayoutId id="2147483709" r:id="rId4"/>
    <p:sldLayoutId id="2147483710" r:id="rId5"/>
    <p:sldLayoutId id="2147483711" r:id="rId6"/>
    <p:sldLayoutId id="2147483712" r:id="rId7"/>
    <p:sldLayoutId id="2147483713" r:id="rId8"/>
    <p:sldLayoutId id="2147483714" r:id="rId9"/>
    <p:sldLayoutId id="2147483715" r:id="rId10"/>
    <p:sldLayoutId id="2147483716" r:id="rId11"/>
    <p:sldLayoutId id="2147483717" r:id="rId12"/>
    <p:sldLayoutId id="2147483718" r:id="rId13"/>
    <p:sldLayoutId id="2147483719" r:id="rId14"/>
    <p:sldLayoutId id="2147483720" r:id="rId15"/>
    <p:sldLayoutId id="2147483721" r:id="rId16"/>
    <p:sldLayoutId id="2147483722" r:id="rId17"/>
  </p:sldLayoutIdLst>
  <p:txStyles>
    <p:title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ts val="0"/>
        </a:spcBef>
        <a:spcAft>
          <a:spcPts val="1000"/>
        </a:spcAft>
        <a:buClr>
          <a:schemeClr val="tx1"/>
        </a:buClr>
        <a:buSzPct val="100000"/>
        <a:buFont typeface="Arial"/>
        <a:buChar char="•"/>
        <a:defRPr sz="1800" kern="1200" cap="none">
          <a:solidFill>
            <a:schemeClr val="tx1"/>
          </a:solidFill>
          <a:effectLst/>
          <a:latin typeface="+mn-lt"/>
          <a:ea typeface="+mn-ea"/>
          <a:cs typeface="+mn-cs"/>
        </a:defRPr>
      </a:lvl1pPr>
      <a:lvl2pPr marL="742950" indent="-285750" algn="l" defTabSz="457200" rtl="0" eaLnBrk="1" latinLnBrk="0" hangingPunct="1">
        <a:spcBef>
          <a:spcPts val="0"/>
        </a:spcBef>
        <a:spcAft>
          <a:spcPts val="1000"/>
        </a:spcAft>
        <a:buClr>
          <a:schemeClr val="tx1"/>
        </a:buClr>
        <a:buSzPct val="100000"/>
        <a:buFont typeface="Arial"/>
        <a:buChar char="•"/>
        <a:defRPr sz="1600" kern="1200" cap="none">
          <a:solidFill>
            <a:schemeClr val="tx1"/>
          </a:solidFill>
          <a:effectLst/>
          <a:latin typeface="+mn-lt"/>
          <a:ea typeface="+mn-ea"/>
          <a:cs typeface="+mn-cs"/>
        </a:defRPr>
      </a:lvl2pPr>
      <a:lvl3pPr marL="1200150" indent="-285750" algn="l" defTabSz="457200" rtl="0" eaLnBrk="1" latinLnBrk="0" hangingPunct="1">
        <a:spcBef>
          <a:spcPts val="0"/>
        </a:spcBef>
        <a:spcAft>
          <a:spcPts val="1000"/>
        </a:spcAft>
        <a:buClr>
          <a:schemeClr val="tx1"/>
        </a:buClr>
        <a:buSzPct val="100000"/>
        <a:buFont typeface="Arial"/>
        <a:buChar char="•"/>
        <a:defRPr sz="1400" kern="1200" cap="none">
          <a:solidFill>
            <a:schemeClr val="tx1"/>
          </a:solidFill>
          <a:effectLst/>
          <a:latin typeface="+mn-lt"/>
          <a:ea typeface="+mn-ea"/>
          <a:cs typeface="+mn-cs"/>
        </a:defRPr>
      </a:lvl3pPr>
      <a:lvl4pPr marL="15430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4pPr>
      <a:lvl5pPr marL="2000250" indent="-17145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5pPr>
      <a:lvl6pPr marL="25146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6pPr>
      <a:lvl7pPr marL="29718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7pPr>
      <a:lvl8pPr marL="34290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8pPr>
      <a:lvl9pPr marL="3886200" indent="-228600" algn="l" defTabSz="457200" rtl="0" eaLnBrk="1" latinLnBrk="0" hangingPunct="1">
        <a:spcBef>
          <a:spcPts val="0"/>
        </a:spcBef>
        <a:spcAft>
          <a:spcPts val="1000"/>
        </a:spcAft>
        <a:buClr>
          <a:schemeClr val="tx1"/>
        </a:buClr>
        <a:buSzPct val="100000"/>
        <a:buFont typeface="Arial"/>
        <a:buChar char="•"/>
        <a:defRPr sz="1200" kern="1200" cap="none">
          <a:solidFill>
            <a:schemeClr val="tx1"/>
          </a:solidFill>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png"/><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12.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23.png"/><Relationship Id="rId4" Type="http://schemas.openxmlformats.org/officeDocument/2006/relationships/image" Target="../media/image22.jpeg"/></Relationships>
</file>

<file path=ppt/slides/_rels/slide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Layout" Target="../slideLayouts/slideLayout2.xml"/><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2.xml"/><Relationship Id="rId5" Type="http://schemas.openxmlformats.org/officeDocument/2006/relationships/image" Target="../media/image12.png"/><Relationship Id="rId4" Type="http://schemas.openxmlformats.org/officeDocument/2006/relationships/image" Target="../media/image11.png"/></Relationships>
</file>

<file path=ppt/slides/_rels/slide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image" Target="../media/image1.jpeg"/><Relationship Id="rId1" Type="http://schemas.openxmlformats.org/officeDocument/2006/relationships/slideLayout" Target="../slideLayouts/slideLayout2.xml"/><Relationship Id="rId4" Type="http://schemas.openxmlformats.org/officeDocument/2006/relationships/image" Target="../media/image14.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79992F-E7D9-4F43-B0FF-C61FEC6F1259}"/>
              </a:ext>
            </a:extLst>
          </p:cNvPr>
          <p:cNvSpPr>
            <a:spLocks noGrp="1"/>
          </p:cNvSpPr>
          <p:nvPr>
            <p:ph type="ctrTitle"/>
          </p:nvPr>
        </p:nvSpPr>
        <p:spPr>
          <a:xfrm>
            <a:off x="1641197" y="201588"/>
            <a:ext cx="10374679" cy="2421464"/>
          </a:xfrm>
        </p:spPr>
        <p:txBody>
          <a:bodyPr>
            <a:normAutofit fontScale="90000"/>
          </a:bodyPr>
          <a:lstStyle/>
          <a:p>
            <a:pPr algn="ctr"/>
            <a:r>
              <a:rPr lang="en-IN" b="1" dirty="0">
                <a:latin typeface="Times New Roman" panose="02020603050405020304" pitchFamily="18" charset="0"/>
                <a:cs typeface="Times New Roman" panose="02020603050405020304" pitchFamily="18" charset="0"/>
              </a:rPr>
              <a:t>IOT Based Weather Monitoring and Reporting System Project </a:t>
            </a:r>
            <a:br>
              <a:rPr lang="en-IN" dirty="0">
                <a:solidFill>
                  <a:schemeClr val="bg1">
                    <a:lumMod val="85000"/>
                    <a:lumOff val="15000"/>
                  </a:schemeClr>
                </a:solidFill>
              </a:rPr>
            </a:br>
            <a:endParaRPr lang="en-US" dirty="0">
              <a:solidFill>
                <a:schemeClr val="bg1">
                  <a:lumMod val="85000"/>
                  <a:lumOff val="15000"/>
                </a:schemeClr>
              </a:solidFill>
            </a:endParaRPr>
          </a:p>
        </p:txBody>
      </p:sp>
      <p:sp>
        <p:nvSpPr>
          <p:cNvPr id="3" name="Subtitle 2">
            <a:extLst>
              <a:ext uri="{FF2B5EF4-FFF2-40B4-BE49-F238E27FC236}">
                <a16:creationId xmlns:a16="http://schemas.microsoft.com/office/drawing/2014/main" id="{0BF1335B-EFB8-3642-85C1-1A8400A5B1B5}"/>
              </a:ext>
            </a:extLst>
          </p:cNvPr>
          <p:cNvSpPr>
            <a:spLocks noGrp="1"/>
          </p:cNvSpPr>
          <p:nvPr>
            <p:ph type="subTitle" idx="1"/>
          </p:nvPr>
        </p:nvSpPr>
        <p:spPr>
          <a:xfrm>
            <a:off x="390524" y="3100389"/>
            <a:ext cx="8724902" cy="2728912"/>
          </a:xfrm>
        </p:spPr>
        <p:txBody>
          <a:bodyPr>
            <a:normAutofit/>
          </a:bodyPr>
          <a:lstStyle/>
          <a:p>
            <a:pPr marL="342900" indent="-342900" algn="l">
              <a:buAutoNum type="arabicPeriod"/>
            </a:pPr>
            <a:r>
              <a:rPr lang="en-US" sz="3200" b="1" dirty="0">
                <a:latin typeface="Times New Roman" panose="02020603050405020304" pitchFamily="18" charset="0"/>
                <a:cs typeface="Times New Roman" panose="02020603050405020304" pitchFamily="18" charset="0"/>
              </a:rPr>
              <a:t>KOWSALYA S (7376211CS190)</a:t>
            </a:r>
          </a:p>
          <a:p>
            <a:pPr marL="342900" indent="-342900" algn="l">
              <a:buAutoNum type="arabicPeriod"/>
            </a:pPr>
            <a:r>
              <a:rPr lang="en-US" sz="3200" b="1" dirty="0">
                <a:latin typeface="Times New Roman" panose="02020603050405020304" pitchFamily="18" charset="0"/>
                <a:cs typeface="Times New Roman" panose="02020603050405020304" pitchFamily="18" charset="0"/>
              </a:rPr>
              <a:t>DHIVYA PRASATH K (7376211CS144)</a:t>
            </a:r>
          </a:p>
          <a:p>
            <a:pPr marL="342900" indent="-342900" algn="l">
              <a:buAutoNum type="arabicPeriod"/>
            </a:pPr>
            <a:r>
              <a:rPr lang="en-US" sz="3200" b="1" dirty="0">
                <a:latin typeface="Times New Roman" panose="02020603050405020304" pitchFamily="18" charset="0"/>
                <a:cs typeface="Times New Roman" panose="02020603050405020304" pitchFamily="18" charset="0"/>
              </a:rPr>
              <a:t>DHARSHAN S (7376211CS139)</a:t>
            </a:r>
          </a:p>
          <a:p>
            <a:pPr marL="342900" indent="-342900" algn="l">
              <a:buAutoNum type="arabicPeriod"/>
            </a:pPr>
            <a:r>
              <a:rPr lang="en-US" sz="3200" b="1" dirty="0">
                <a:latin typeface="Times New Roman" panose="02020603050405020304" pitchFamily="18" charset="0"/>
                <a:cs typeface="Times New Roman" panose="02020603050405020304" pitchFamily="18" charset="0"/>
              </a:rPr>
              <a:t>MALINI V (7376211CS201)</a:t>
            </a:r>
            <a:endParaRPr lang="en-US" sz="3200" b="1" dirty="0"/>
          </a:p>
        </p:txBody>
      </p:sp>
      <p:pic>
        <p:nvPicPr>
          <p:cNvPr id="6" name="Picture 5" descr="Logo, company name&#10;&#10;Description automatically generated">
            <a:extLst>
              <a:ext uri="{FF2B5EF4-FFF2-40B4-BE49-F238E27FC236}">
                <a16:creationId xmlns:a16="http://schemas.microsoft.com/office/drawing/2014/main" id="{65434965-51DB-5D44-8A72-FEDFC0DC57CE}"/>
              </a:ext>
            </a:extLst>
          </p:cNvPr>
          <p:cNvPicPr>
            <a:picLocks noChangeAspect="1"/>
          </p:cNvPicPr>
          <p:nvPr/>
        </p:nvPicPr>
        <p:blipFill>
          <a:blip r:embed="rId2"/>
          <a:stretch>
            <a:fillRect/>
          </a:stretch>
        </p:blipFill>
        <p:spPr>
          <a:xfrm>
            <a:off x="176124" y="576834"/>
            <a:ext cx="1544916" cy="1485157"/>
          </a:xfrm>
          <a:prstGeom prst="rect">
            <a:avLst/>
          </a:prstGeom>
        </p:spPr>
      </p:pic>
    </p:spTree>
    <p:extLst>
      <p:ext uri="{BB962C8B-B14F-4D97-AF65-F5344CB8AC3E}">
        <p14:creationId xmlns:p14="http://schemas.microsoft.com/office/powerpoint/2010/main" val="100311678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420169-A278-2545-87D4-77B6861B6A0C}"/>
              </a:ext>
            </a:extLst>
          </p:cNvPr>
          <p:cNvSpPr>
            <a:spLocks noGrp="1"/>
          </p:cNvSpPr>
          <p:nvPr>
            <p:ph type="title"/>
          </p:nvPr>
        </p:nvSpPr>
        <p:spPr>
          <a:xfrm>
            <a:off x="785813" y="366838"/>
            <a:ext cx="10131425" cy="1456267"/>
          </a:xfrm>
        </p:spPr>
        <p:txBody>
          <a:bodyPr/>
          <a:lstStyle/>
          <a:p>
            <a:pPr algn="ctr"/>
            <a:r>
              <a:rPr lang="en-IN" b="1" i="1" dirty="0">
                <a:latin typeface="Times New Roman" panose="02020603050405020304" pitchFamily="18" charset="0"/>
                <a:cs typeface="Times New Roman" panose="02020603050405020304" pitchFamily="18" charset="0"/>
              </a:rPr>
              <a:t>Technology stack &amp; use case </a:t>
            </a:r>
            <a:br>
              <a:rPr lang="en-IN" dirty="0"/>
            </a:br>
            <a:endParaRPr lang="en-US" dirty="0"/>
          </a:p>
        </p:txBody>
      </p:sp>
      <p:pic>
        <p:nvPicPr>
          <p:cNvPr id="7170" name="Picture 2" descr="IoT Weather Monitoring System | NodeMCU | Blynk App">
            <a:extLst>
              <a:ext uri="{FF2B5EF4-FFF2-40B4-BE49-F238E27FC236}">
                <a16:creationId xmlns:a16="http://schemas.microsoft.com/office/drawing/2014/main" id="{E506134E-1CB3-D641-B917-7E2A20514C2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255107" y="1485900"/>
            <a:ext cx="6274281" cy="5017231"/>
          </a:xfrm>
          <a:prstGeom prst="rect">
            <a:avLst/>
          </a:prstGeom>
          <a:noFill/>
          <a:extLst>
            <a:ext uri="{909E8E84-426E-40DD-AFC4-6F175D3DCCD1}">
              <a14:hiddenFill xmlns:a14="http://schemas.microsoft.com/office/drawing/2010/main">
                <a:solidFill>
                  <a:srgbClr val="FFFFFF"/>
                </a:solidFill>
              </a14:hiddenFill>
            </a:ext>
          </a:extLst>
        </p:spPr>
      </p:pic>
      <p:pic>
        <p:nvPicPr>
          <p:cNvPr id="7172" name="Picture 4" descr="79 Iot Based Weather Monitoring and Reporting System">
            <a:extLst>
              <a:ext uri="{FF2B5EF4-FFF2-40B4-BE49-F238E27FC236}">
                <a16:creationId xmlns:a16="http://schemas.microsoft.com/office/drawing/2014/main" id="{6ECED1C0-123F-3246-BFDC-E4B44130E84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15125" y="1485900"/>
            <a:ext cx="5221768" cy="497436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19777929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3" name="Picture 1" descr="page3image53760480">
            <a:extLst>
              <a:ext uri="{FF2B5EF4-FFF2-40B4-BE49-F238E27FC236}">
                <a16:creationId xmlns:a16="http://schemas.microsoft.com/office/drawing/2014/main" id="{14E9BFED-0C08-E146-9E47-CA955CD55B8D}"/>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l="9272" r="5138" b="21606"/>
          <a:stretch/>
        </p:blipFill>
        <p:spPr bwMode="auto">
          <a:xfrm>
            <a:off x="132017" y="106361"/>
            <a:ext cx="3890438" cy="2270035"/>
          </a:xfrm>
          <a:prstGeom prst="rect">
            <a:avLst/>
          </a:prstGeom>
          <a:noFill/>
          <a:extLst>
            <a:ext uri="{909E8E84-426E-40DD-AFC4-6F175D3DCCD1}">
              <a14:hiddenFill xmlns:a14="http://schemas.microsoft.com/office/drawing/2010/main">
                <a:solidFill>
                  <a:srgbClr val="FFFFFF"/>
                </a:solidFill>
              </a14:hiddenFill>
            </a:ext>
          </a:extLst>
        </p:spPr>
      </p:pic>
      <p:pic>
        <p:nvPicPr>
          <p:cNvPr id="8194" name="Picture 2" descr="page3image53771088">
            <a:extLst>
              <a:ext uri="{FF2B5EF4-FFF2-40B4-BE49-F238E27FC236}">
                <a16:creationId xmlns:a16="http://schemas.microsoft.com/office/drawing/2014/main" id="{8DF8DE14-4415-B445-869F-E6CC2550EFF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97" r="4749" b="24341"/>
          <a:stretch/>
        </p:blipFill>
        <p:spPr bwMode="auto">
          <a:xfrm>
            <a:off x="7672387" y="2211568"/>
            <a:ext cx="4186237" cy="2431870"/>
          </a:xfrm>
          <a:prstGeom prst="rect">
            <a:avLst/>
          </a:prstGeom>
          <a:noFill/>
          <a:extLst>
            <a:ext uri="{909E8E84-426E-40DD-AFC4-6F175D3DCCD1}">
              <a14:hiddenFill xmlns:a14="http://schemas.microsoft.com/office/drawing/2010/main">
                <a:solidFill>
                  <a:srgbClr val="FFFFFF"/>
                </a:solidFill>
              </a14:hiddenFill>
            </a:ext>
          </a:extLst>
        </p:spPr>
      </p:pic>
      <p:pic>
        <p:nvPicPr>
          <p:cNvPr id="8195" name="Picture 3" descr="page3image53766928">
            <a:extLst>
              <a:ext uri="{FF2B5EF4-FFF2-40B4-BE49-F238E27FC236}">
                <a16:creationId xmlns:a16="http://schemas.microsoft.com/office/drawing/2014/main" id="{3559025C-404A-D641-A622-53A08489E26D}"/>
              </a:ext>
            </a:extLst>
          </p:cNvPr>
          <p:cNvPicPr>
            <a:picLocks noChangeAspect="1" noChangeArrowheads="1"/>
          </p:cNvPicPr>
          <p:nvPr/>
        </p:nvPicPr>
        <p:blipFill rotWithShape="1">
          <a:blip r:embed="rId4">
            <a:extLst>
              <a:ext uri="{28A0092B-C50C-407E-A947-70E740481C1C}">
                <a14:useLocalDpi xmlns:a14="http://schemas.microsoft.com/office/drawing/2010/main" val="0"/>
              </a:ext>
            </a:extLst>
          </a:blip>
          <a:srcRect l="8558" r="4781" b="20490"/>
          <a:stretch/>
        </p:blipFill>
        <p:spPr bwMode="auto">
          <a:xfrm>
            <a:off x="124350" y="4481604"/>
            <a:ext cx="4096272" cy="2270035"/>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ED7186FA-747C-544C-9DA1-EE0C1F469631}"/>
              </a:ext>
            </a:extLst>
          </p:cNvPr>
          <p:cNvSpPr txBox="1"/>
          <p:nvPr/>
        </p:nvSpPr>
        <p:spPr>
          <a:xfrm>
            <a:off x="5748337" y="700218"/>
            <a:ext cx="6443663" cy="461665"/>
          </a:xfrm>
          <a:prstGeom prst="rect">
            <a:avLst/>
          </a:prstGeom>
          <a:noFill/>
        </p:spPr>
        <p:txBody>
          <a:bodyPr wrap="square" rtlCol="0">
            <a:spAutoFit/>
          </a:bodyPr>
          <a:lstStyle/>
          <a:p>
            <a:r>
              <a:rPr lang="en-IN" sz="2400" b="1" i="1" dirty="0">
                <a:latin typeface="Times New Roman" panose="02020603050405020304" pitchFamily="18" charset="0"/>
                <a:cs typeface="Times New Roman" panose="02020603050405020304" pitchFamily="18" charset="0"/>
              </a:rPr>
              <a:t>Simulation of Temperature v/s Time </a:t>
            </a:r>
          </a:p>
        </p:txBody>
      </p:sp>
      <p:sp>
        <p:nvSpPr>
          <p:cNvPr id="9" name="TextBox 8">
            <a:extLst>
              <a:ext uri="{FF2B5EF4-FFF2-40B4-BE49-F238E27FC236}">
                <a16:creationId xmlns:a16="http://schemas.microsoft.com/office/drawing/2014/main" id="{34D6E756-F585-774F-A252-6529439D725D}"/>
              </a:ext>
            </a:extLst>
          </p:cNvPr>
          <p:cNvSpPr txBox="1"/>
          <p:nvPr/>
        </p:nvSpPr>
        <p:spPr>
          <a:xfrm>
            <a:off x="1701261" y="3146770"/>
            <a:ext cx="4485227" cy="461665"/>
          </a:xfrm>
          <a:prstGeom prst="rect">
            <a:avLst/>
          </a:prstGeom>
          <a:noFill/>
        </p:spPr>
        <p:txBody>
          <a:bodyPr wrap="square" rtlCol="0">
            <a:spAutoFit/>
          </a:bodyPr>
          <a:lstStyle/>
          <a:p>
            <a:r>
              <a:rPr lang="en-IN" sz="2400" b="1" i="1" dirty="0">
                <a:latin typeface="Times New Roman" panose="02020603050405020304" pitchFamily="18" charset="0"/>
                <a:cs typeface="Times New Roman" panose="02020603050405020304" pitchFamily="18" charset="0"/>
              </a:rPr>
              <a:t>Simulation of Humidity  v/s Time </a:t>
            </a:r>
          </a:p>
        </p:txBody>
      </p:sp>
      <p:sp>
        <p:nvSpPr>
          <p:cNvPr id="10" name="TextBox 9">
            <a:extLst>
              <a:ext uri="{FF2B5EF4-FFF2-40B4-BE49-F238E27FC236}">
                <a16:creationId xmlns:a16="http://schemas.microsoft.com/office/drawing/2014/main" id="{3964A935-45AF-164A-8484-79F06704B3F7}"/>
              </a:ext>
            </a:extLst>
          </p:cNvPr>
          <p:cNvSpPr txBox="1"/>
          <p:nvPr/>
        </p:nvSpPr>
        <p:spPr>
          <a:xfrm>
            <a:off x="5748337" y="5385788"/>
            <a:ext cx="5533221" cy="461665"/>
          </a:xfrm>
          <a:prstGeom prst="rect">
            <a:avLst/>
          </a:prstGeom>
          <a:noFill/>
        </p:spPr>
        <p:txBody>
          <a:bodyPr wrap="square" rtlCol="0">
            <a:spAutoFit/>
          </a:bodyPr>
          <a:lstStyle/>
          <a:p>
            <a:r>
              <a:rPr lang="en-IN" sz="2400" b="1" i="1" dirty="0">
                <a:latin typeface="Times New Roman" panose="02020603050405020304" pitchFamily="18" charset="0"/>
                <a:cs typeface="Times New Roman" panose="02020603050405020304" pitchFamily="18" charset="0"/>
              </a:rPr>
              <a:t>Simulation of Smoke content v/s Time </a:t>
            </a:r>
          </a:p>
        </p:txBody>
      </p:sp>
      <p:sp>
        <p:nvSpPr>
          <p:cNvPr id="6" name="Right Arrow 5">
            <a:extLst>
              <a:ext uri="{FF2B5EF4-FFF2-40B4-BE49-F238E27FC236}">
                <a16:creationId xmlns:a16="http://schemas.microsoft.com/office/drawing/2014/main" id="{47DBC25C-93B1-8A4C-AC98-4EC9EB3EF74E}"/>
              </a:ext>
            </a:extLst>
          </p:cNvPr>
          <p:cNvSpPr/>
          <p:nvPr/>
        </p:nvSpPr>
        <p:spPr>
          <a:xfrm>
            <a:off x="6186488" y="3071813"/>
            <a:ext cx="1328737" cy="624919"/>
          </a:xfrm>
          <a:prstGeom prst="righ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solidFill>
                <a:sysClr val="windowText" lastClr="000000"/>
              </a:solidFill>
            </a:endParaRPr>
          </a:p>
        </p:txBody>
      </p:sp>
      <p:sp>
        <p:nvSpPr>
          <p:cNvPr id="7" name="Left Arrow 6">
            <a:extLst>
              <a:ext uri="{FF2B5EF4-FFF2-40B4-BE49-F238E27FC236}">
                <a16:creationId xmlns:a16="http://schemas.microsoft.com/office/drawing/2014/main" id="{5AF736A0-D0C1-1F44-AAE0-E4325F4DC6E1}"/>
              </a:ext>
            </a:extLst>
          </p:cNvPr>
          <p:cNvSpPr/>
          <p:nvPr/>
        </p:nvSpPr>
        <p:spPr>
          <a:xfrm>
            <a:off x="4179617" y="627146"/>
            <a:ext cx="1403891" cy="614232"/>
          </a:xfrm>
          <a:prstGeom prst="lef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a:p>
        </p:txBody>
      </p:sp>
      <p:sp>
        <p:nvSpPr>
          <p:cNvPr id="13" name="Left Arrow 12">
            <a:extLst>
              <a:ext uri="{FF2B5EF4-FFF2-40B4-BE49-F238E27FC236}">
                <a16:creationId xmlns:a16="http://schemas.microsoft.com/office/drawing/2014/main" id="{20B3187B-AADB-9A41-87C2-9CDBEE0AA799}"/>
              </a:ext>
            </a:extLst>
          </p:cNvPr>
          <p:cNvSpPr/>
          <p:nvPr/>
        </p:nvSpPr>
        <p:spPr>
          <a:xfrm>
            <a:off x="4344446" y="5385788"/>
            <a:ext cx="1280067" cy="585657"/>
          </a:xfrm>
          <a:prstGeom prst="leftArrow">
            <a:avLst/>
          </a:prstGeom>
        </p:spPr>
        <p:style>
          <a:lnRef idx="0">
            <a:schemeClr val="accent3"/>
          </a:lnRef>
          <a:fillRef idx="3">
            <a:schemeClr val="accent3"/>
          </a:fillRef>
          <a:effectRef idx="3">
            <a:schemeClr val="accent3"/>
          </a:effectRef>
          <a:fontRef idx="minor">
            <a:schemeClr val="lt1"/>
          </a:fontRef>
        </p:style>
        <p:txBody>
          <a:bodyPr rtlCol="0" anchor="ctr"/>
          <a:lstStyle/>
          <a:p>
            <a:pPr algn="ctr"/>
            <a:endParaRPr lang="en-US" dirty="0"/>
          </a:p>
        </p:txBody>
      </p:sp>
    </p:spTree>
    <p:extLst>
      <p:ext uri="{BB962C8B-B14F-4D97-AF65-F5344CB8AC3E}">
        <p14:creationId xmlns:p14="http://schemas.microsoft.com/office/powerpoint/2010/main" val="265341562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C1A2BC-0324-D149-BAD3-E761D8979B31}"/>
              </a:ext>
            </a:extLst>
          </p:cNvPr>
          <p:cNvSpPr>
            <a:spLocks noGrp="1"/>
          </p:cNvSpPr>
          <p:nvPr>
            <p:ph type="title"/>
          </p:nvPr>
        </p:nvSpPr>
        <p:spPr>
          <a:xfrm>
            <a:off x="728663" y="47210"/>
            <a:ext cx="10131425" cy="1062037"/>
          </a:xfrm>
        </p:spPr>
        <p:txBody>
          <a:bodyPr>
            <a:normAutofit fontScale="90000"/>
          </a:bodyPr>
          <a:lstStyle/>
          <a:p>
            <a:pPr algn="ctr"/>
            <a:br>
              <a:rPr lang="en-IN" b="1" i="1" dirty="0">
                <a:latin typeface="Times New Roman" panose="02020603050405020304" pitchFamily="18" charset="0"/>
                <a:cs typeface="Times New Roman" panose="02020603050405020304" pitchFamily="18" charset="0"/>
              </a:rPr>
            </a:br>
            <a:r>
              <a:rPr lang="en-IN" b="1" i="1" dirty="0">
                <a:latin typeface="Times New Roman" panose="02020603050405020304" pitchFamily="18" charset="0"/>
                <a:cs typeface="Times New Roman" panose="02020603050405020304" pitchFamily="18" charset="0"/>
              </a:rPr>
              <a:t>Prototype &amp; Sample Output </a:t>
            </a:r>
            <a:br>
              <a:rPr lang="en-IN" dirty="0"/>
            </a:br>
            <a:endParaRPr lang="en-US" dirty="0"/>
          </a:p>
        </p:txBody>
      </p:sp>
      <p:pic>
        <p:nvPicPr>
          <p:cNvPr id="5" name="Content Placeholder 4" descr="Graphical user interface, application&#10;&#10;Description automatically generated">
            <a:extLst>
              <a:ext uri="{FF2B5EF4-FFF2-40B4-BE49-F238E27FC236}">
                <a16:creationId xmlns:a16="http://schemas.microsoft.com/office/drawing/2014/main" id="{4547B7C1-153A-0D4B-BEED-BACF74DCAB16}"/>
              </a:ext>
            </a:extLst>
          </p:cNvPr>
          <p:cNvPicPr>
            <a:picLocks noGrp="1" noChangeAspect="1"/>
          </p:cNvPicPr>
          <p:nvPr>
            <p:ph idx="1"/>
          </p:nvPr>
        </p:nvPicPr>
        <p:blipFill>
          <a:blip r:embed="rId2"/>
          <a:stretch>
            <a:fillRect/>
          </a:stretch>
        </p:blipFill>
        <p:spPr>
          <a:xfrm>
            <a:off x="310357" y="1028819"/>
            <a:ext cx="2600325" cy="3357563"/>
          </a:xfrm>
        </p:spPr>
      </p:pic>
      <p:pic>
        <p:nvPicPr>
          <p:cNvPr id="7" name="Picture 6" descr="A picture containing text, dark&#10;&#10;Description automatically generated">
            <a:extLst>
              <a:ext uri="{FF2B5EF4-FFF2-40B4-BE49-F238E27FC236}">
                <a16:creationId xmlns:a16="http://schemas.microsoft.com/office/drawing/2014/main" id="{0EAC78E5-8525-9E44-B655-E7BA4A82C476}"/>
              </a:ext>
            </a:extLst>
          </p:cNvPr>
          <p:cNvPicPr>
            <a:picLocks noChangeAspect="1"/>
          </p:cNvPicPr>
          <p:nvPr/>
        </p:nvPicPr>
        <p:blipFill rotWithShape="1">
          <a:blip r:embed="rId3"/>
          <a:srcRect t="15891" r="29731" b="33333"/>
          <a:stretch/>
        </p:blipFill>
        <p:spPr>
          <a:xfrm>
            <a:off x="9166224" y="3429000"/>
            <a:ext cx="2600325" cy="3233737"/>
          </a:xfrm>
          <a:prstGeom prst="rect">
            <a:avLst/>
          </a:prstGeom>
        </p:spPr>
      </p:pic>
      <p:sp>
        <p:nvSpPr>
          <p:cNvPr id="8" name="TextBox 7">
            <a:extLst>
              <a:ext uri="{FF2B5EF4-FFF2-40B4-BE49-F238E27FC236}">
                <a16:creationId xmlns:a16="http://schemas.microsoft.com/office/drawing/2014/main" id="{7985C722-4384-8F42-9A1B-2C43F9784FBD}"/>
              </a:ext>
            </a:extLst>
          </p:cNvPr>
          <p:cNvSpPr txBox="1"/>
          <p:nvPr/>
        </p:nvSpPr>
        <p:spPr>
          <a:xfrm>
            <a:off x="374649" y="4794646"/>
            <a:ext cx="7335838" cy="954107"/>
          </a:xfrm>
          <a:prstGeom prst="rect">
            <a:avLst/>
          </a:prstGeom>
          <a:noFill/>
        </p:spPr>
        <p:txBody>
          <a:bodyPr wrap="square" rtlCol="0">
            <a:spAutoFit/>
          </a:bodyPr>
          <a:lstStyle/>
          <a:p>
            <a:r>
              <a:rPr lang="en-IN" sz="2800" b="1" i="1" dirty="0">
                <a:latin typeface="Times New Roman" panose="02020603050405020304" pitchFamily="18" charset="0"/>
                <a:cs typeface="Times New Roman" panose="02020603050405020304" pitchFamily="18" charset="0"/>
              </a:rPr>
              <a:t>OLED display sensor data send by ESP32 via hotspot</a:t>
            </a:r>
            <a:endParaRPr lang="en-US" sz="2800" b="1" i="1" dirty="0">
              <a:latin typeface="Times New Roman" panose="02020603050405020304" pitchFamily="18" charset="0"/>
              <a:cs typeface="Times New Roman" panose="02020603050405020304" pitchFamily="18" charset="0"/>
            </a:endParaRPr>
          </a:p>
        </p:txBody>
      </p:sp>
      <p:sp>
        <p:nvSpPr>
          <p:cNvPr id="9" name="Right Arrow 8">
            <a:extLst>
              <a:ext uri="{FF2B5EF4-FFF2-40B4-BE49-F238E27FC236}">
                <a16:creationId xmlns:a16="http://schemas.microsoft.com/office/drawing/2014/main" id="{E3AFAE92-621D-6A43-B223-08E0EED567F7}"/>
              </a:ext>
            </a:extLst>
          </p:cNvPr>
          <p:cNvSpPr/>
          <p:nvPr/>
        </p:nvSpPr>
        <p:spPr>
          <a:xfrm>
            <a:off x="7658100" y="4985563"/>
            <a:ext cx="1300163" cy="572275"/>
          </a:xfrm>
          <a:prstGeom prst="righ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4886744-B11A-8840-A025-1C63A43B626D}"/>
              </a:ext>
            </a:extLst>
          </p:cNvPr>
          <p:cNvSpPr txBox="1"/>
          <p:nvPr/>
        </p:nvSpPr>
        <p:spPr>
          <a:xfrm>
            <a:off x="4348162" y="1257300"/>
            <a:ext cx="7843838" cy="1938992"/>
          </a:xfrm>
          <a:prstGeom prst="rect">
            <a:avLst/>
          </a:prstGeom>
          <a:noFill/>
        </p:spPr>
        <p:txBody>
          <a:bodyPr wrap="square" rtlCol="0">
            <a:spAutoFit/>
          </a:bodyPr>
          <a:lstStyle/>
          <a:p>
            <a:r>
              <a:rPr lang="en-IN" sz="2400" b="1" i="1" dirty="0">
                <a:latin typeface="Times New Roman" panose="02020603050405020304" pitchFamily="18" charset="0"/>
                <a:cs typeface="Times New Roman" panose="02020603050405020304" pitchFamily="18" charset="0"/>
              </a:rPr>
              <a:t>As this android app is free to build by download it on Google Play store and register with email to use the app. By some setting with the app to configure the hotspot connection of internet then specify each weather parameter into the app widget setting.(Blynk display data)</a:t>
            </a:r>
            <a:endParaRPr lang="en-US" sz="2400" b="1" i="1" dirty="0">
              <a:latin typeface="Times New Roman" panose="02020603050405020304" pitchFamily="18" charset="0"/>
              <a:cs typeface="Times New Roman" panose="02020603050405020304" pitchFamily="18" charset="0"/>
            </a:endParaRPr>
          </a:p>
        </p:txBody>
      </p:sp>
      <p:sp>
        <p:nvSpPr>
          <p:cNvPr id="11" name="Left Arrow 10">
            <a:extLst>
              <a:ext uri="{FF2B5EF4-FFF2-40B4-BE49-F238E27FC236}">
                <a16:creationId xmlns:a16="http://schemas.microsoft.com/office/drawing/2014/main" id="{835E65C2-8593-ED42-8624-AAFE0DEB9113}"/>
              </a:ext>
            </a:extLst>
          </p:cNvPr>
          <p:cNvSpPr/>
          <p:nvPr/>
        </p:nvSpPr>
        <p:spPr>
          <a:xfrm>
            <a:off x="3014663" y="1800225"/>
            <a:ext cx="1157287" cy="563821"/>
          </a:xfrm>
          <a:prstGeom prst="leftArrow">
            <a:avLst/>
          </a:prstGeom>
        </p:spPr>
        <p:style>
          <a:lnRef idx="0">
            <a:schemeClr val="accent5"/>
          </a:lnRef>
          <a:fillRef idx="3">
            <a:schemeClr val="accent5"/>
          </a:fillRef>
          <a:effectRef idx="3">
            <a:schemeClr val="accent5"/>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02449380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4E7D130-A297-C14D-95C3-3D1BA999898E}"/>
              </a:ext>
            </a:extLst>
          </p:cNvPr>
          <p:cNvSpPr>
            <a:spLocks noGrp="1"/>
          </p:cNvSpPr>
          <p:nvPr>
            <p:ph type="title"/>
          </p:nvPr>
        </p:nvSpPr>
        <p:spPr>
          <a:xfrm>
            <a:off x="626425" y="424923"/>
            <a:ext cx="10131425" cy="1324709"/>
          </a:xfrm>
        </p:spPr>
        <p:txBody>
          <a:bodyPr>
            <a:normAutofit/>
          </a:bodyPr>
          <a:lstStyle/>
          <a:p>
            <a:r>
              <a:rPr lang="en-IN" b="1" i="1" dirty="0">
                <a:latin typeface="Times New Roman" panose="02020603050405020304" pitchFamily="18" charset="0"/>
                <a:cs typeface="Times New Roman" panose="02020603050405020304" pitchFamily="18" charset="0"/>
              </a:rPr>
              <a:t>Analysis of Results &amp; Discussions </a:t>
            </a:r>
            <a:br>
              <a:rPr lang="en-IN" dirty="0"/>
            </a:br>
            <a:endParaRPr lang="en-US" dirty="0"/>
          </a:p>
        </p:txBody>
      </p:sp>
      <p:sp>
        <p:nvSpPr>
          <p:cNvPr id="4" name="TextBox 3">
            <a:extLst>
              <a:ext uri="{FF2B5EF4-FFF2-40B4-BE49-F238E27FC236}">
                <a16:creationId xmlns:a16="http://schemas.microsoft.com/office/drawing/2014/main" id="{AB5D2CC3-7078-F445-A0D5-83186CBC400F}"/>
              </a:ext>
            </a:extLst>
          </p:cNvPr>
          <p:cNvSpPr txBox="1"/>
          <p:nvPr/>
        </p:nvSpPr>
        <p:spPr>
          <a:xfrm>
            <a:off x="205153" y="1447097"/>
            <a:ext cx="11781693" cy="4985980"/>
          </a:xfrm>
          <a:prstGeom prst="rect">
            <a:avLst/>
          </a:prstGeom>
          <a:noFill/>
        </p:spPr>
        <p:txBody>
          <a:bodyPr wrap="square" rtlCol="0">
            <a:spAutoFit/>
          </a:bodyPr>
          <a:lstStyle/>
          <a:p>
            <a:r>
              <a:rPr lang="en-IN" sz="2000" i="1" dirty="0">
                <a:latin typeface="Times New Roman" panose="02020603050405020304" pitchFamily="18" charset="0"/>
                <a:cs typeface="Times New Roman" panose="02020603050405020304" pitchFamily="18" charset="0"/>
              </a:rPr>
              <a:t>=&gt; By keeping the embedded devices in the environment for monitoring enables self protection (i.e., smart environment) to the environment. </a:t>
            </a:r>
          </a:p>
          <a:p>
            <a:r>
              <a:rPr lang="en-IN" sz="2000" i="1" dirty="0">
                <a:latin typeface="Times New Roman" panose="02020603050405020304" pitchFamily="18" charset="0"/>
                <a:cs typeface="Times New Roman" panose="02020603050405020304" pitchFamily="18" charset="0"/>
              </a:rPr>
              <a:t>=&gt; To implement this need to deploy the sensor devices in the environment for collecting the data and analysis. By deploying sensor devices in the environment, we can bring the environment into real life i.e. it can interact with other objects through the network.</a:t>
            </a:r>
          </a:p>
          <a:p>
            <a:r>
              <a:rPr lang="en-IN" sz="2000" i="1" dirty="0">
                <a:latin typeface="Times New Roman" panose="02020603050405020304" pitchFamily="18" charset="0"/>
                <a:cs typeface="Times New Roman" panose="02020603050405020304" pitchFamily="18" charset="0"/>
              </a:rPr>
              <a:t>=&gt; Then the collected data and analysis results will be available to the end user through the Wi-Fi. The smart way to monitor environment and an efficient, low cost embedded system is presented with different models in this paper. In the proposed architecture functions of different modules were discussed. </a:t>
            </a:r>
          </a:p>
          <a:p>
            <a:pPr marL="342900" indent="-342900">
              <a:buFont typeface="Symbol" pitchFamily="2" charset="2"/>
              <a:buChar char="Þ"/>
            </a:pPr>
            <a:r>
              <a:rPr lang="en-IN" sz="2000" i="1" dirty="0">
                <a:latin typeface="Times New Roman" panose="02020603050405020304" pitchFamily="18" charset="0"/>
                <a:cs typeface="Times New Roman" panose="02020603050405020304" pitchFamily="18" charset="0"/>
              </a:rPr>
              <a:t>The temperature, humidity and CO value can be monitored with Internet of Things (IoT) concept</a:t>
            </a:r>
          </a:p>
          <a:p>
            <a:r>
              <a:rPr lang="en-IN" sz="2000" i="1" dirty="0">
                <a:latin typeface="Times New Roman" panose="02020603050405020304" pitchFamily="18" charset="0"/>
                <a:cs typeface="Times New Roman" panose="02020603050405020304" pitchFamily="18" charset="0"/>
              </a:rPr>
              <a:t>experimentally tested for monitoring three parameters. It also sent the sensor parameters to the cloud (Google Spread Sheets). </a:t>
            </a:r>
          </a:p>
          <a:p>
            <a:pPr marL="342900" indent="-342900">
              <a:buFont typeface="Symbol" pitchFamily="2" charset="2"/>
              <a:buChar char="Þ"/>
            </a:pPr>
            <a:r>
              <a:rPr lang="en-IN" sz="2000" i="1" dirty="0">
                <a:latin typeface="Times New Roman" panose="02020603050405020304" pitchFamily="18" charset="0"/>
                <a:cs typeface="Times New Roman" panose="02020603050405020304" pitchFamily="18" charset="0"/>
              </a:rPr>
              <a:t>This data will be helpful for future analysis and it can be easily shared to other end users. </a:t>
            </a:r>
          </a:p>
          <a:p>
            <a:r>
              <a:rPr lang="en-IN" sz="2000" i="1" dirty="0">
                <a:latin typeface="Times New Roman" panose="02020603050405020304" pitchFamily="18" charset="0"/>
                <a:cs typeface="Times New Roman" panose="02020603050405020304" pitchFamily="18" charset="0"/>
              </a:rPr>
              <a:t>This model can be further expanded to monitor the developing cities and industrial zones for weather monitoring. To protect the public health from pollution, this model provides an efficient and low cost solution for continuous monitoring of environment. </a:t>
            </a:r>
          </a:p>
          <a:p>
            <a:endParaRPr lang="en-IN" dirty="0"/>
          </a:p>
        </p:txBody>
      </p:sp>
    </p:spTree>
    <p:extLst>
      <p:ext uri="{BB962C8B-B14F-4D97-AF65-F5344CB8AC3E}">
        <p14:creationId xmlns:p14="http://schemas.microsoft.com/office/powerpoint/2010/main" val="1456121760"/>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FA4E4F-0933-F640-A619-A4E71A82C0F2}"/>
              </a:ext>
            </a:extLst>
          </p:cNvPr>
          <p:cNvSpPr>
            <a:spLocks noGrp="1"/>
          </p:cNvSpPr>
          <p:nvPr>
            <p:ph type="title"/>
          </p:nvPr>
        </p:nvSpPr>
        <p:spPr>
          <a:xfrm>
            <a:off x="685801" y="325032"/>
            <a:ext cx="10131425" cy="850625"/>
          </a:xfrm>
        </p:spPr>
        <p:txBody>
          <a:bodyPr/>
          <a:lstStyle/>
          <a:p>
            <a:r>
              <a:rPr lang="en-US" b="1" i="1" dirty="0">
                <a:latin typeface="Times New Roman" panose="02020603050405020304" pitchFamily="18" charset="0"/>
                <a:cs typeface="Times New Roman" panose="02020603050405020304" pitchFamily="18" charset="0"/>
              </a:rPr>
              <a:t>REFERENCES</a:t>
            </a:r>
          </a:p>
        </p:txBody>
      </p:sp>
      <p:sp>
        <p:nvSpPr>
          <p:cNvPr id="3" name="Content Placeholder 2">
            <a:extLst>
              <a:ext uri="{FF2B5EF4-FFF2-40B4-BE49-F238E27FC236}">
                <a16:creationId xmlns:a16="http://schemas.microsoft.com/office/drawing/2014/main" id="{77013845-B6DB-6E4F-A491-3F9DA5C40C4F}"/>
              </a:ext>
            </a:extLst>
          </p:cNvPr>
          <p:cNvSpPr>
            <a:spLocks noGrp="1"/>
          </p:cNvSpPr>
          <p:nvPr>
            <p:ph idx="1"/>
          </p:nvPr>
        </p:nvSpPr>
        <p:spPr>
          <a:xfrm>
            <a:off x="685801" y="1330036"/>
            <a:ext cx="10131425" cy="5328062"/>
          </a:xfrm>
        </p:spPr>
        <p:txBody>
          <a:bodyPr>
            <a:normAutofit fontScale="47500" lnSpcReduction="20000"/>
          </a:bodyPr>
          <a:lstStyle/>
          <a:p>
            <a:r>
              <a:rPr lang="en-IN" sz="4400" i="1" dirty="0">
                <a:latin typeface="Times New Roman" panose="02020603050405020304" pitchFamily="18" charset="0"/>
                <a:cs typeface="Times New Roman" panose="02020603050405020304" pitchFamily="18" charset="0"/>
              </a:rPr>
              <a:t>[1]  E. Welbourne, L. Battle, G. Cole, K. Gould, K. Rector, S. Raymer et al., “Building the internet of things using RFID: The RFID experience,” IEEE internet comput., vol. 13, no. 3, pp.48- 55, May- Jun. 2009. </a:t>
            </a:r>
          </a:p>
          <a:p>
            <a:r>
              <a:rPr lang="en-IN" sz="4400" i="1" dirty="0">
                <a:latin typeface="Times New Roman" panose="02020603050405020304" pitchFamily="18" charset="0"/>
                <a:cs typeface="Times New Roman" panose="02020603050405020304" pitchFamily="18" charset="0"/>
              </a:rPr>
              <a:t>[2]  Shifeng Fang; Li Da Xu; Yuanjiang Zhu; JiaerhengAhati; Huan Pei; Jianwu Yan; Zhihui Liu., “An integrated system for regional environmental monitoring and management based on internet of things”, IEEE Transactions on Industrial Informatics,vol.10, no. 2,pp.1596-1605, May-Jun. 2014. </a:t>
            </a:r>
          </a:p>
          <a:p>
            <a:r>
              <a:rPr lang="en-IN" sz="4400" i="1" dirty="0">
                <a:latin typeface="Times New Roman" panose="02020603050405020304" pitchFamily="18" charset="0"/>
                <a:cs typeface="Times New Roman" panose="02020603050405020304" pitchFamily="18" charset="0"/>
              </a:rPr>
              <a:t>[3]  J. A. Stankovic, “Research directions for the Internet of Things,” IEEE Internet Things'., vol. 1, no. 1, pp. 3–9, Feb. 2014 </a:t>
            </a:r>
          </a:p>
          <a:p>
            <a:r>
              <a:rPr lang="en-IN" sz="4400" i="1" dirty="0">
                <a:latin typeface="Times New Roman" panose="02020603050405020304" pitchFamily="18" charset="0"/>
                <a:cs typeface="Times New Roman" panose="02020603050405020304" pitchFamily="18" charset="0"/>
              </a:rPr>
              <a:t>[4]  Shanzhi Chen; HuiXu; Dake Liu; Bo Hu; Hucheng Wang. </a:t>
            </a:r>
          </a:p>
          <a:p>
            <a:r>
              <a:rPr lang="en-IN" sz="4400" i="1" dirty="0">
                <a:latin typeface="Times New Roman" panose="02020603050405020304" pitchFamily="18" charset="0"/>
                <a:cs typeface="Times New Roman" panose="02020603050405020304" pitchFamily="18" charset="0"/>
              </a:rPr>
              <a:t>[5]  L. Atzori, A. Iera, and G. Morabito, “The internet of things: A </a:t>
            </a:r>
          </a:p>
          <a:p>
            <a:r>
              <a:rPr lang="en-IN" sz="4400" i="1" dirty="0">
                <a:latin typeface="Times New Roman" panose="02020603050405020304" pitchFamily="18" charset="0"/>
                <a:cs typeface="Times New Roman" panose="02020603050405020304" pitchFamily="18" charset="0"/>
              </a:rPr>
              <a:t>survey,” Comput. Netw., vol. 54, no. 15, pp. 2787–2805, 2010 </a:t>
            </a:r>
          </a:p>
          <a:p>
            <a:r>
              <a:rPr lang="en-IN" sz="4400" i="1" dirty="0">
                <a:latin typeface="Times New Roman" panose="02020603050405020304" pitchFamily="18" charset="0"/>
                <a:cs typeface="Times New Roman" panose="02020603050405020304" pitchFamily="18" charset="0"/>
              </a:rPr>
              <a:t>[6]  P. Bellavista, G. Cardone, A. Corradi, and L. Foschini,“Convergence of MANET and WSN in IoT urban scenarios,”IEEE Sens. J., vol. 13, </a:t>
            </a:r>
          </a:p>
          <a:p>
            <a:r>
              <a:rPr lang="en-IN" sz="4400" i="1" dirty="0">
                <a:latin typeface="Times New Roman" panose="02020603050405020304" pitchFamily="18" charset="0"/>
                <a:cs typeface="Times New Roman" panose="02020603050405020304" pitchFamily="18" charset="0"/>
              </a:rPr>
              <a:t>no. 10, pp. 3558–3567, Oct. 2013. </a:t>
            </a:r>
          </a:p>
          <a:p>
            <a:endParaRPr lang="en-US" dirty="0"/>
          </a:p>
        </p:txBody>
      </p:sp>
    </p:spTree>
    <p:extLst>
      <p:ext uri="{BB962C8B-B14F-4D97-AF65-F5344CB8AC3E}">
        <p14:creationId xmlns:p14="http://schemas.microsoft.com/office/powerpoint/2010/main" val="336835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7" name="Picture 16">
            <a:extLst>
              <a:ext uri="{FF2B5EF4-FFF2-40B4-BE49-F238E27FC236}">
                <a16:creationId xmlns:a16="http://schemas.microsoft.com/office/drawing/2014/main" id="{54E66219-DD19-4776-A661-5538EE74F4B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4" name="Picture 3" descr="Aerial view of a highway near the ocean">
            <a:extLst>
              <a:ext uri="{FF2B5EF4-FFF2-40B4-BE49-F238E27FC236}">
                <a16:creationId xmlns:a16="http://schemas.microsoft.com/office/drawing/2014/main" id="{D051EFF9-48B1-72CD-8FB7-179466FEC189}"/>
              </a:ext>
            </a:extLst>
          </p:cNvPr>
          <p:cNvPicPr>
            <a:picLocks noChangeAspect="1"/>
          </p:cNvPicPr>
          <p:nvPr/>
        </p:nvPicPr>
        <p:blipFill rotWithShape="1">
          <a:blip r:embed="rId4"/>
          <a:srcRect l="9091" t="20392" b="11426"/>
          <a:stretch/>
        </p:blipFill>
        <p:spPr>
          <a:xfrm>
            <a:off x="20" y="10"/>
            <a:ext cx="12191980" cy="6857990"/>
          </a:xfrm>
          <a:prstGeom prst="rect">
            <a:avLst/>
          </a:prstGeom>
        </p:spPr>
      </p:pic>
      <p:pic>
        <p:nvPicPr>
          <p:cNvPr id="19" name="Picture 18">
            <a:extLst>
              <a:ext uri="{FF2B5EF4-FFF2-40B4-BE49-F238E27FC236}">
                <a16:creationId xmlns:a16="http://schemas.microsoft.com/office/drawing/2014/main" id="{833A8DFF-4409-4F4E-9D95-A5C01CCD27CC}"/>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pic>
        <p:nvPicPr>
          <p:cNvPr id="21" name="Picture 20">
            <a:extLst>
              <a:ext uri="{FF2B5EF4-FFF2-40B4-BE49-F238E27FC236}">
                <a16:creationId xmlns:a16="http://schemas.microsoft.com/office/drawing/2014/main" id="{8A74702C-00C6-45DD-8350-D2CB8ECB3B02}"/>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5">
            <a:extLst>
              <a:ext uri="{28A0092B-C50C-407E-A947-70E740481C1C}">
                <a14:useLocalDpi xmlns:a14="http://schemas.microsoft.com/office/drawing/2010/main" val="0"/>
              </a:ext>
            </a:extLst>
          </a:blip>
          <a:srcRect l="41427"/>
          <a:stretch/>
        </p:blipFill>
        <p:spPr>
          <a:xfrm>
            <a:off x="5147732" y="93132"/>
            <a:ext cx="7044267" cy="6764867"/>
          </a:xfrm>
          <a:prstGeom prst="rect">
            <a:avLst/>
          </a:prstGeom>
        </p:spPr>
      </p:pic>
      <p:sp>
        <p:nvSpPr>
          <p:cNvPr id="23" name="Freeform 5">
            <a:extLst>
              <a:ext uri="{FF2B5EF4-FFF2-40B4-BE49-F238E27FC236}">
                <a16:creationId xmlns:a16="http://schemas.microsoft.com/office/drawing/2014/main" id="{0608689E-F5B5-454E-A1A5-B256614C83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grayWhite">
          <a:xfrm>
            <a:off x="5827529" y="660400"/>
            <a:ext cx="6381405" cy="6214533"/>
          </a:xfrm>
          <a:custGeom>
            <a:avLst/>
            <a:gdLst>
              <a:gd name="T0" fmla="*/ 1333 w 1333"/>
              <a:gd name="T1" fmla="*/ 1031 h 1298"/>
              <a:gd name="T2" fmla="*/ 1333 w 1333"/>
              <a:gd name="T3" fmla="*/ 380 h 1298"/>
              <a:gd name="T4" fmla="*/ 706 w 1333"/>
              <a:gd name="T5" fmla="*/ 0 h 1298"/>
              <a:gd name="T6" fmla="*/ 0 w 1333"/>
              <a:gd name="T7" fmla="*/ 706 h 1298"/>
              <a:gd name="T8" fmla="*/ 323 w 1333"/>
              <a:gd name="T9" fmla="*/ 1298 h 1298"/>
              <a:gd name="T10" fmla="*/ 1090 w 1333"/>
              <a:gd name="T11" fmla="*/ 1298 h 1298"/>
              <a:gd name="T12" fmla="*/ 1333 w 1333"/>
              <a:gd name="T13" fmla="*/ 1031 h 1298"/>
            </a:gdLst>
            <a:ahLst/>
            <a:cxnLst>
              <a:cxn ang="0">
                <a:pos x="T0" y="T1"/>
              </a:cxn>
              <a:cxn ang="0">
                <a:pos x="T2" y="T3"/>
              </a:cxn>
              <a:cxn ang="0">
                <a:pos x="T4" y="T5"/>
              </a:cxn>
              <a:cxn ang="0">
                <a:pos x="T6" y="T7"/>
              </a:cxn>
              <a:cxn ang="0">
                <a:pos x="T8" y="T9"/>
              </a:cxn>
              <a:cxn ang="0">
                <a:pos x="T10" y="T11"/>
              </a:cxn>
              <a:cxn ang="0">
                <a:pos x="T12" y="T13"/>
              </a:cxn>
            </a:cxnLst>
            <a:rect l="0" t="0" r="r" b="b"/>
            <a:pathLst>
              <a:path w="1333" h="1298">
                <a:moveTo>
                  <a:pt x="1333" y="1031"/>
                </a:moveTo>
                <a:cubicBezTo>
                  <a:pt x="1333" y="380"/>
                  <a:pt x="1333" y="380"/>
                  <a:pt x="1333" y="380"/>
                </a:cubicBezTo>
                <a:cubicBezTo>
                  <a:pt x="1215" y="154"/>
                  <a:pt x="979" y="0"/>
                  <a:pt x="706" y="0"/>
                </a:cubicBezTo>
                <a:cubicBezTo>
                  <a:pt x="317" y="0"/>
                  <a:pt x="0" y="316"/>
                  <a:pt x="0" y="706"/>
                </a:cubicBezTo>
                <a:cubicBezTo>
                  <a:pt x="0" y="954"/>
                  <a:pt x="129" y="1172"/>
                  <a:pt x="323" y="1298"/>
                </a:cubicBezTo>
                <a:cubicBezTo>
                  <a:pt x="1090" y="1298"/>
                  <a:pt x="1090" y="1298"/>
                  <a:pt x="1090" y="1298"/>
                </a:cubicBezTo>
                <a:cubicBezTo>
                  <a:pt x="1193" y="1232"/>
                  <a:pt x="1276" y="1140"/>
                  <a:pt x="1333" y="1031"/>
                </a:cubicBezTo>
                <a:close/>
              </a:path>
            </a:pathLst>
          </a:custGeom>
          <a:solidFill>
            <a:schemeClr val="tx2">
              <a:alpha val="70000"/>
            </a:schemeClr>
          </a:solidFill>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txBody>
          <a:bodyPr vert="horz" lIns="91440" tIns="45720" rIns="91440" bIns="45720" rtlCol="0" anchor="t">
            <a:normAutofit/>
          </a:bodyPr>
          <a:lstStyle/>
          <a:p>
            <a:pPr algn="ctr">
              <a:spcAft>
                <a:spcPts val="1000"/>
              </a:spcAft>
              <a:buClr>
                <a:schemeClr val="tx1"/>
              </a:buClr>
              <a:buSzPct val="100000"/>
              <a:buFont typeface="Arial"/>
              <a:buNone/>
            </a:pPr>
            <a:endParaRPr lang="en-US" sz="1600" cap="all">
              <a:solidFill>
                <a:schemeClr val="bg2">
                  <a:lumMod val="75000"/>
                </a:schemeClr>
              </a:solidFill>
            </a:endParaRPr>
          </a:p>
        </p:txBody>
      </p:sp>
      <p:sp>
        <p:nvSpPr>
          <p:cNvPr id="2" name="Title 1">
            <a:extLst>
              <a:ext uri="{FF2B5EF4-FFF2-40B4-BE49-F238E27FC236}">
                <a16:creationId xmlns:a16="http://schemas.microsoft.com/office/drawing/2014/main" id="{0C88CCF9-A7CF-064A-B9C7-211BFE14F9D3}"/>
              </a:ext>
            </a:extLst>
          </p:cNvPr>
          <p:cNvSpPr>
            <a:spLocks noGrp="1"/>
          </p:cNvSpPr>
          <p:nvPr>
            <p:ph type="title"/>
          </p:nvPr>
        </p:nvSpPr>
        <p:spPr>
          <a:xfrm>
            <a:off x="6646333" y="2032000"/>
            <a:ext cx="4513792" cy="2819398"/>
          </a:xfrm>
        </p:spPr>
        <p:txBody>
          <a:bodyPr vert="horz" lIns="91440" tIns="45720" rIns="91440" bIns="45720" rtlCol="0" anchor="b">
            <a:normAutofit/>
          </a:bodyPr>
          <a:lstStyle/>
          <a:p>
            <a:pPr algn="r"/>
            <a:r>
              <a:rPr lang="en-US" sz="4800" b="1" i="1" dirty="0">
                <a:solidFill>
                  <a:schemeClr val="bg2">
                    <a:lumMod val="75000"/>
                  </a:schemeClr>
                </a:solidFill>
                <a:latin typeface="Times New Roman" panose="02020603050405020304" pitchFamily="18" charset="0"/>
                <a:cs typeface="Times New Roman" panose="02020603050405020304" pitchFamily="18" charset="0"/>
              </a:rPr>
              <a:t>THANK YOU</a:t>
            </a:r>
          </a:p>
        </p:txBody>
      </p:sp>
    </p:spTree>
    <p:extLst>
      <p:ext uri="{BB962C8B-B14F-4D97-AF65-F5344CB8AC3E}">
        <p14:creationId xmlns:p14="http://schemas.microsoft.com/office/powerpoint/2010/main" val="13053327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310F6C-C074-0640-A275-20263B566169}"/>
              </a:ext>
            </a:extLst>
          </p:cNvPr>
          <p:cNvSpPr>
            <a:spLocks noGrp="1"/>
          </p:cNvSpPr>
          <p:nvPr>
            <p:ph type="title"/>
          </p:nvPr>
        </p:nvSpPr>
        <p:spPr>
          <a:xfrm>
            <a:off x="4955459" y="457200"/>
            <a:ext cx="6474542" cy="1056212"/>
          </a:xfrm>
        </p:spPr>
        <p:txBody>
          <a:bodyPr vert="horz" lIns="91440" tIns="45720" rIns="91440" bIns="45720" rtlCol="0" anchor="ctr">
            <a:normAutofit/>
          </a:bodyPr>
          <a:lstStyle/>
          <a:p>
            <a:r>
              <a:rPr lang="en-US" b="1" dirty="0">
                <a:solidFill>
                  <a:schemeClr val="accent5">
                    <a:lumMod val="20000"/>
                    <a:lumOff val="80000"/>
                  </a:schemeClr>
                </a:solidFill>
                <a:latin typeface="Times New Roman" panose="02020603050405020304" pitchFamily="18" charset="0"/>
                <a:cs typeface="Times New Roman" panose="02020603050405020304" pitchFamily="18" charset="0"/>
              </a:rPr>
              <a:t>ABSTRACT</a:t>
            </a:r>
          </a:p>
        </p:txBody>
      </p:sp>
      <p:pic>
        <p:nvPicPr>
          <p:cNvPr id="6" name="Picture 5" descr="Fireflies in the forest at dusk">
            <a:extLst>
              <a:ext uri="{FF2B5EF4-FFF2-40B4-BE49-F238E27FC236}">
                <a16:creationId xmlns:a16="http://schemas.microsoft.com/office/drawing/2014/main" id="{7672421B-E9C9-A1C6-D4BD-DBFD248ABB2F}"/>
              </a:ext>
            </a:extLst>
          </p:cNvPr>
          <p:cNvPicPr>
            <a:picLocks noChangeAspect="1"/>
          </p:cNvPicPr>
          <p:nvPr/>
        </p:nvPicPr>
        <p:blipFill rotWithShape="1">
          <a:blip r:embed="rId3">
            <a:extLst>
              <a:ext uri="{BEBA8EAE-BF5A-486C-A8C5-ECC9F3942E4B}">
                <a14:imgProps xmlns:a14="http://schemas.microsoft.com/office/drawing/2010/main">
                  <a14:imgLayer r:embed="rId4">
                    <a14:imgEffect>
                      <a14:sharpenSoften amount="19000"/>
                    </a14:imgEffect>
                    <a14:imgEffect>
                      <a14:colorTemperature colorTemp="7870"/>
                    </a14:imgEffect>
                    <a14:imgEffect>
                      <a14:saturation sat="161000"/>
                    </a14:imgEffect>
                    <a14:imgEffect>
                      <a14:brightnessContrast bright="19000" contrast="14000"/>
                    </a14:imgEffect>
                  </a14:imgLayer>
                </a14:imgProps>
              </a:ext>
            </a:extLst>
          </a:blip>
          <a:srcRect l="17626" r="37083" b="2"/>
          <a:stretch/>
        </p:blipFill>
        <p:spPr>
          <a:xfrm>
            <a:off x="0" y="0"/>
            <a:ext cx="4635988" cy="6858000"/>
          </a:xfrm>
          <a:prstGeom prst="rect">
            <a:avLst/>
          </a:prstGeom>
        </p:spPr>
      </p:pic>
      <p:sp>
        <p:nvSpPr>
          <p:cNvPr id="4" name="TextBox 3">
            <a:extLst>
              <a:ext uri="{FF2B5EF4-FFF2-40B4-BE49-F238E27FC236}">
                <a16:creationId xmlns:a16="http://schemas.microsoft.com/office/drawing/2014/main" id="{4AAD85C7-D92C-734C-A1B8-5537DEE14C3D}"/>
              </a:ext>
            </a:extLst>
          </p:cNvPr>
          <p:cNvSpPr txBox="1"/>
          <p:nvPr/>
        </p:nvSpPr>
        <p:spPr>
          <a:xfrm>
            <a:off x="4955459" y="1395046"/>
            <a:ext cx="6802788" cy="5030335"/>
          </a:xfrm>
          <a:prstGeom prst="rect">
            <a:avLst/>
          </a:prstGeom>
        </p:spPr>
        <p:txBody>
          <a:bodyPr vert="horz" lIns="91440" tIns="45720" rIns="91440" bIns="45720" rtlCol="0" anchor="ctr">
            <a:normAutofit fontScale="62500" lnSpcReduction="20000"/>
          </a:bodyPr>
          <a:lstStyle/>
          <a:p>
            <a:pPr>
              <a:spcAft>
                <a:spcPts val="1000"/>
              </a:spcAft>
              <a:buClr>
                <a:schemeClr val="tx1"/>
              </a:buClr>
              <a:buSzPct val="100000"/>
            </a:pPr>
            <a:r>
              <a:rPr lang="en-US" sz="4000" i="1" dirty="0">
                <a:solidFill>
                  <a:schemeClr val="accent2">
                    <a:lumMod val="20000"/>
                    <a:lumOff val="80000"/>
                  </a:schemeClr>
                </a:solidFill>
                <a:latin typeface="Times New Roman" panose="02020603050405020304" pitchFamily="18" charset="0"/>
                <a:cs typeface="Times New Roman" panose="02020603050405020304" pitchFamily="18" charset="0"/>
              </a:rPr>
              <a:t>The IOT based Weather Monitoring and Reporting System project is used to get Live reporting of weather conditions. It will Monitor temperature, humidity, moisture and rain level. Suppose Scientists/nature analysts want to monitor changes in a particular environment like volcano or a rain-forest. And these people are from different places in the world. In this case, SMS based weather monitoring system has some limitations. Since it sends SMS to few numbers. And time for sending SMS increases as the number of mobile numbers increases. In order to know the information about weather of a particular place then they have to visit that particular sites. Where everyone can see it. </a:t>
            </a:r>
          </a:p>
          <a:p>
            <a:pPr>
              <a:spcAft>
                <a:spcPts val="1000"/>
              </a:spcAft>
              <a:buClr>
                <a:schemeClr val="tx1"/>
              </a:buClr>
              <a:buSzPct val="100000"/>
              <a:buFont typeface="Arial"/>
              <a:buChar char="•"/>
            </a:pPr>
            <a:endParaRPr lang="en-US" dirty="0"/>
          </a:p>
        </p:txBody>
      </p:sp>
    </p:spTree>
    <p:extLst>
      <p:ext uri="{BB962C8B-B14F-4D97-AF65-F5344CB8AC3E}">
        <p14:creationId xmlns:p14="http://schemas.microsoft.com/office/powerpoint/2010/main" val="385816833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B201198-DB0A-1349-92F0-24C3E2C2C246}"/>
              </a:ext>
            </a:extLst>
          </p:cNvPr>
          <p:cNvSpPr>
            <a:spLocks noGrp="1"/>
          </p:cNvSpPr>
          <p:nvPr>
            <p:ph type="title"/>
          </p:nvPr>
        </p:nvSpPr>
        <p:spPr>
          <a:xfrm>
            <a:off x="354883" y="265760"/>
            <a:ext cx="7201129" cy="6430875"/>
          </a:xfrm>
        </p:spPr>
        <p:txBody>
          <a:bodyPr>
            <a:normAutofit/>
          </a:bodyPr>
          <a:lstStyle/>
          <a:p>
            <a:pPr algn="ctr">
              <a:lnSpc>
                <a:spcPct val="107000"/>
              </a:lnSpc>
              <a:spcAft>
                <a:spcPts val="800"/>
              </a:spcAft>
            </a:pPr>
            <a:r>
              <a:rPr lang="en-IN" sz="2800" b="1" dirty="0">
                <a:effectLst/>
                <a:latin typeface="Times New Roman" panose="02020603050405020304" pitchFamily="18" charset="0"/>
                <a:ea typeface="Calibri" panose="020F0502020204030204" pitchFamily="34" charset="0"/>
                <a:cs typeface="Mangal" panose="02040503050203030202" pitchFamily="18" charset="0"/>
              </a:rPr>
              <a:t>PROBLEM STATEMENT</a:t>
            </a:r>
            <a:br>
              <a:rPr lang="en-IN" sz="2400" b="1" dirty="0">
                <a:effectLst/>
                <a:latin typeface="Times New Roman" panose="02020603050405020304" pitchFamily="18" charset="0"/>
                <a:ea typeface="Calibri" panose="020F0502020204030204" pitchFamily="34" charset="0"/>
                <a:cs typeface="Mangal" panose="02040503050203030202" pitchFamily="18" charset="0"/>
              </a:rPr>
            </a:br>
            <a:br>
              <a:rPr lang="en-IN" sz="1800" dirty="0">
                <a:effectLst/>
                <a:latin typeface="Times New Roman" panose="02020603050405020304" pitchFamily="18" charset="0"/>
                <a:ea typeface="Calibri" panose="020F0502020204030204" pitchFamily="34" charset="0"/>
                <a:cs typeface="Mangal" panose="02040503050203030202" pitchFamily="18" charset="0"/>
              </a:rPr>
            </a:br>
            <a:r>
              <a:rPr lang="en-IN" sz="2000" cap="none" dirty="0">
                <a:latin typeface="Times New Roman" panose="02020603050405020304" pitchFamily="18" charset="0"/>
                <a:ea typeface="Calibri" panose="020F0502020204030204" pitchFamily="34" charset="0"/>
                <a:cs typeface="Times New Roman" panose="02020603050405020304" pitchFamily="18" charset="0"/>
              </a:rPr>
              <a:t>I</a:t>
            </a:r>
            <a:r>
              <a:rPr lang="en-IN" sz="2000" cap="none" dirty="0">
                <a:effectLst/>
                <a:latin typeface="Times New Roman" panose="02020603050405020304" pitchFamily="18" charset="0"/>
                <a:ea typeface="Calibri" panose="020F0502020204030204" pitchFamily="34" charset="0"/>
                <a:cs typeface="Times New Roman" panose="02020603050405020304" pitchFamily="18" charset="0"/>
              </a:rPr>
              <a:t>n recent times farming is facing many issues on problems like cropping pattern, weather conditions, humidity, temperature and moisture content in the air.</a:t>
            </a:r>
            <a:br>
              <a:rPr lang="en-IN" sz="2000" cap="none" dirty="0">
                <a:effectLst/>
                <a:latin typeface="Times New Roman" panose="02020603050405020304" pitchFamily="18" charset="0"/>
                <a:ea typeface="Calibri" panose="020F0502020204030204" pitchFamily="34" charset="0"/>
                <a:cs typeface="Times New Roman" panose="02020603050405020304" pitchFamily="18" charset="0"/>
              </a:rPr>
            </a:br>
            <a:r>
              <a:rPr lang="en-IN" sz="2000" cap="none" dirty="0">
                <a:effectLst/>
                <a:latin typeface="Times New Roman" panose="02020603050405020304" pitchFamily="18" charset="0"/>
                <a:ea typeface="Calibri" panose="020F0502020204030204" pitchFamily="34" charset="0"/>
                <a:cs typeface="Times New Roman" panose="02020603050405020304" pitchFamily="18" charset="0"/>
              </a:rPr>
              <a:t>This is mainly due to lack of modern technologies like internet of things (</a:t>
            </a:r>
            <a:r>
              <a:rPr lang="en-IN" sz="2000" cap="none" dirty="0" err="1">
                <a:effectLst/>
                <a:latin typeface="Times New Roman" panose="02020603050405020304" pitchFamily="18" charset="0"/>
                <a:ea typeface="Calibri" panose="020F0502020204030204" pitchFamily="34" charset="0"/>
                <a:cs typeface="Times New Roman" panose="02020603050405020304" pitchFamily="18" charset="0"/>
              </a:rPr>
              <a:t>iot</a:t>
            </a:r>
            <a:r>
              <a:rPr lang="en-IN" sz="2000" cap="none" dirty="0">
                <a:effectLst/>
                <a:latin typeface="Times New Roman" panose="02020603050405020304" pitchFamily="18" charset="0"/>
                <a:ea typeface="Calibri" panose="020F0502020204030204" pitchFamily="34" charset="0"/>
                <a:cs typeface="Times New Roman" panose="02020603050405020304" pitchFamily="18" charset="0"/>
              </a:rPr>
              <a:t>). There is inefficiency in identifying the problems faced by the farmers during the gestation period in a shorter span of time.</a:t>
            </a:r>
            <a:br>
              <a:rPr lang="en-IN" sz="2000" cap="none" dirty="0">
                <a:effectLst/>
                <a:latin typeface="Times New Roman" panose="02020603050405020304" pitchFamily="18" charset="0"/>
                <a:ea typeface="Calibri" panose="020F0502020204030204" pitchFamily="34" charset="0"/>
                <a:cs typeface="Times New Roman" panose="02020603050405020304" pitchFamily="18" charset="0"/>
              </a:rPr>
            </a:br>
            <a:r>
              <a:rPr lang="en-IN" sz="2000" cap="none" dirty="0">
                <a:effectLst/>
                <a:latin typeface="Times New Roman" panose="02020603050405020304" pitchFamily="18" charset="0"/>
                <a:ea typeface="Calibri" panose="020F0502020204030204" pitchFamily="34" charset="0"/>
                <a:cs typeface="Times New Roman" panose="02020603050405020304" pitchFamily="18" charset="0"/>
              </a:rPr>
              <a:t>Monitoring of changes happening in the environment is also difficult for the scientists/nature analysists. but theses people for from vast areas. so, it is very hard to collect/know the information about the weather of a particular place.</a:t>
            </a:r>
            <a:br>
              <a:rPr lang="en-IN" sz="2000" cap="none" dirty="0">
                <a:effectLst/>
                <a:latin typeface="Times New Roman" panose="02020603050405020304" pitchFamily="18" charset="0"/>
                <a:ea typeface="Calibri" panose="020F0502020204030204" pitchFamily="34" charset="0"/>
                <a:cs typeface="Times New Roman" panose="02020603050405020304" pitchFamily="18" charset="0"/>
              </a:rPr>
            </a:br>
            <a:r>
              <a:rPr lang="en-IN" sz="2000" cap="none" dirty="0">
                <a:effectLst/>
                <a:latin typeface="Times New Roman" panose="02020603050405020304" pitchFamily="18" charset="0"/>
                <a:ea typeface="Calibri" panose="020F0502020204030204" pitchFamily="34" charset="0"/>
                <a:cs typeface="Times New Roman" panose="02020603050405020304" pitchFamily="18" charset="0"/>
              </a:rPr>
              <a:t>Hence it becomes harder for the scientists to analyse the weather and forecast reports for live updates. In this world </a:t>
            </a:r>
            <a:r>
              <a:rPr lang="en-IN" sz="2000" cap="none" dirty="0" err="1">
                <a:effectLst/>
                <a:latin typeface="Times New Roman" panose="02020603050405020304" pitchFamily="18" charset="0"/>
                <a:ea typeface="Calibri" panose="020F0502020204030204" pitchFamily="34" charset="0"/>
                <a:cs typeface="Times New Roman" panose="02020603050405020304" pitchFamily="18" charset="0"/>
              </a:rPr>
              <a:t>sms</a:t>
            </a:r>
            <a:r>
              <a:rPr lang="en-IN" sz="2000" cap="none" dirty="0">
                <a:effectLst/>
                <a:latin typeface="Times New Roman" panose="02020603050405020304" pitchFamily="18" charset="0"/>
                <a:ea typeface="Calibri" panose="020F0502020204030204" pitchFamily="34" charset="0"/>
                <a:cs typeface="Times New Roman" panose="02020603050405020304" pitchFamily="18" charset="0"/>
              </a:rPr>
              <a:t> based weather monitoring system is also difficult.</a:t>
            </a:r>
            <a:endParaRPr lang="en-IN" sz="2000" dirty="0">
              <a:effectLst/>
              <a:latin typeface="Times New Roman" panose="02020603050405020304" pitchFamily="18" charset="0"/>
              <a:ea typeface="Calibri" panose="020F0502020204030204" pitchFamily="34" charset="0"/>
              <a:cs typeface="Times New Roman" panose="02020603050405020304" pitchFamily="18" charset="0"/>
            </a:endParaRPr>
          </a:p>
        </p:txBody>
      </p:sp>
      <p:pic>
        <p:nvPicPr>
          <p:cNvPr id="5" name="Picture 4" descr="Pen placed on top of a signature line">
            <a:extLst>
              <a:ext uri="{FF2B5EF4-FFF2-40B4-BE49-F238E27FC236}">
                <a16:creationId xmlns:a16="http://schemas.microsoft.com/office/drawing/2014/main" id="{67F7B220-9712-C4A8-D5C0-4DBAA3CEC0E3}"/>
              </a:ext>
            </a:extLst>
          </p:cNvPr>
          <p:cNvPicPr>
            <a:picLocks noChangeAspect="1"/>
          </p:cNvPicPr>
          <p:nvPr/>
        </p:nvPicPr>
        <p:blipFill rotWithShape="1">
          <a:blip r:embed="rId3"/>
          <a:srcRect l="52300" r="2576" b="-2"/>
          <a:stretch/>
        </p:blipFill>
        <p:spPr>
          <a:xfrm>
            <a:off x="7556012" y="0"/>
            <a:ext cx="4635988" cy="6858000"/>
          </a:xfrm>
          <a:prstGeom prst="rect">
            <a:avLst/>
          </a:prstGeom>
        </p:spPr>
      </p:pic>
    </p:spTree>
    <p:extLst>
      <p:ext uri="{BB962C8B-B14F-4D97-AF65-F5344CB8AC3E}">
        <p14:creationId xmlns:p14="http://schemas.microsoft.com/office/powerpoint/2010/main" val="170641999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84C588-A551-6648-A0B3-27F516E8BBE2}"/>
              </a:ext>
            </a:extLst>
          </p:cNvPr>
          <p:cNvSpPr>
            <a:spLocks noGrp="1"/>
          </p:cNvSpPr>
          <p:nvPr>
            <p:ph type="title"/>
          </p:nvPr>
        </p:nvSpPr>
        <p:spPr>
          <a:xfrm>
            <a:off x="685801" y="338667"/>
            <a:ext cx="10380784" cy="857088"/>
          </a:xfrm>
        </p:spPr>
        <p:txBody>
          <a:bodyPr>
            <a:normAutofit fontScale="90000"/>
          </a:bodyPr>
          <a:lstStyle/>
          <a:p>
            <a:br>
              <a:rPr lang="en-IN" sz="3100" b="1" i="1" dirty="0">
                <a:latin typeface="Times New Roman" panose="02020603050405020304" pitchFamily="18" charset="0"/>
                <a:cs typeface="Times New Roman" panose="02020603050405020304" pitchFamily="18" charset="0"/>
              </a:rPr>
            </a:br>
            <a:r>
              <a:rPr lang="en-IN" sz="3100" b="1" i="1" dirty="0">
                <a:latin typeface="Times New Roman" panose="02020603050405020304" pitchFamily="18" charset="0"/>
                <a:cs typeface="Times New Roman" panose="02020603050405020304" pitchFamily="18" charset="0"/>
              </a:rPr>
              <a:t>Existing Solution to the Problem Addressed </a:t>
            </a:r>
            <a:br>
              <a:rPr lang="en-IN" dirty="0"/>
            </a:br>
            <a:endParaRPr lang="en-US" dirty="0"/>
          </a:p>
        </p:txBody>
      </p:sp>
      <p:pic>
        <p:nvPicPr>
          <p:cNvPr id="2050" name="Picture 2" descr="Weather Monitoring System India, Weather Stations, Solar Weather Station">
            <a:extLst>
              <a:ext uri="{FF2B5EF4-FFF2-40B4-BE49-F238E27FC236}">
                <a16:creationId xmlns:a16="http://schemas.microsoft.com/office/drawing/2014/main" id="{D97C48F8-B6FA-F345-A6AF-1B33BFC64842}"/>
              </a:ext>
            </a:extLst>
          </p:cNvPr>
          <p:cNvPicPr>
            <a:picLocks noGrp="1" noChangeAspect="1" noChangeArrowheads="1"/>
          </p:cNvPicPr>
          <p:nvPr>
            <p:ph idx="1"/>
          </p:nvPr>
        </p:nvPicPr>
        <p:blipFill rotWithShape="1">
          <a:blip r:embed="rId2">
            <a:extLst>
              <a:ext uri="{28A0092B-C50C-407E-A947-70E740481C1C}">
                <a14:useLocalDpi xmlns:a14="http://schemas.microsoft.com/office/drawing/2010/main" val="0"/>
              </a:ext>
            </a:extLst>
          </a:blip>
          <a:srcRect b="6786"/>
          <a:stretch/>
        </p:blipFill>
        <p:spPr bwMode="auto">
          <a:xfrm>
            <a:off x="446289" y="1527175"/>
            <a:ext cx="4432796" cy="461645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81DC4FD8-4189-494E-8F2C-539CD40D03CB}"/>
              </a:ext>
            </a:extLst>
          </p:cNvPr>
          <p:cNvSpPr txBox="1"/>
          <p:nvPr/>
        </p:nvSpPr>
        <p:spPr>
          <a:xfrm>
            <a:off x="5005014" y="1527175"/>
            <a:ext cx="6740698" cy="4247317"/>
          </a:xfrm>
          <a:prstGeom prst="rect">
            <a:avLst/>
          </a:prstGeom>
          <a:noFill/>
        </p:spPr>
        <p:txBody>
          <a:bodyPr wrap="square" rtlCol="0">
            <a:spAutoFit/>
          </a:bodyPr>
          <a:lstStyle/>
          <a:p>
            <a:r>
              <a:rPr lang="en-IN" sz="2800" i="1" dirty="0">
                <a:latin typeface="Times New Roman" panose="02020603050405020304" pitchFamily="18" charset="0"/>
                <a:cs typeface="Times New Roman" panose="02020603050405020304" pitchFamily="18" charset="0"/>
              </a:rPr>
              <a:t>The system consists of temperature and humidity sensor(DHT 11) and CO sensor. These 2 sensors will measure the primary environmental factors temperature, humidity and the CO levels. All this sensors will gives the analog voltage representing one particular weather factor. The microcontroller will converts this analog voltage into digital data. </a:t>
            </a:r>
          </a:p>
          <a:p>
            <a:endParaRPr lang="en-IN" dirty="0"/>
          </a:p>
        </p:txBody>
      </p:sp>
    </p:spTree>
    <p:extLst>
      <p:ext uri="{BB962C8B-B14F-4D97-AF65-F5344CB8AC3E}">
        <p14:creationId xmlns:p14="http://schemas.microsoft.com/office/powerpoint/2010/main" val="298494339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234B8-50AB-3E4B-9C57-00BBEEDCDA21}"/>
              </a:ext>
            </a:extLst>
          </p:cNvPr>
          <p:cNvSpPr>
            <a:spLocks noGrp="1"/>
          </p:cNvSpPr>
          <p:nvPr>
            <p:ph type="title"/>
          </p:nvPr>
        </p:nvSpPr>
        <p:spPr>
          <a:xfrm>
            <a:off x="685801" y="609601"/>
            <a:ext cx="10131425" cy="885824"/>
          </a:xfrm>
        </p:spPr>
        <p:txBody>
          <a:bodyPr>
            <a:normAutofit fontScale="90000"/>
          </a:bodyPr>
          <a:lstStyle/>
          <a:p>
            <a:br>
              <a:rPr lang="en-IN" b="1" i="1" dirty="0">
                <a:latin typeface="Times New Roman" panose="02020603050405020304" pitchFamily="18" charset="0"/>
                <a:cs typeface="Times New Roman" panose="02020603050405020304" pitchFamily="18" charset="0"/>
              </a:rPr>
            </a:br>
            <a:endParaRPr lang="en-US" dirty="0"/>
          </a:p>
        </p:txBody>
      </p:sp>
      <p:sp>
        <p:nvSpPr>
          <p:cNvPr id="4" name="Title 1">
            <a:extLst>
              <a:ext uri="{FF2B5EF4-FFF2-40B4-BE49-F238E27FC236}">
                <a16:creationId xmlns:a16="http://schemas.microsoft.com/office/drawing/2014/main" id="{A539D23F-CC7E-054A-8C71-465CCB45DC80}"/>
              </a:ext>
            </a:extLst>
          </p:cNvPr>
          <p:cNvSpPr txBox="1">
            <a:spLocks/>
          </p:cNvSpPr>
          <p:nvPr/>
        </p:nvSpPr>
        <p:spPr>
          <a:xfrm>
            <a:off x="557214" y="354807"/>
            <a:ext cx="11320460" cy="1102519"/>
          </a:xfrm>
          <a:prstGeom prst="rect">
            <a:avLst/>
          </a:prstGeom>
          <a:effectLst/>
        </p:spPr>
        <p:txBody>
          <a:bodyPr vert="horz" lIns="91440" tIns="45720" rIns="91440" bIns="45720" rtlCol="0" anchor="ctr">
            <a:normAutofit fontScale="52500" lnSpcReduction="2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6200" b="1" i="1" dirty="0">
                <a:latin typeface="Times New Roman" panose="02020603050405020304" pitchFamily="18" charset="0"/>
                <a:cs typeface="Times New Roman" panose="02020603050405020304" pitchFamily="18" charset="0"/>
              </a:rPr>
              <a:t>Proposed Solution to the Problem Addressed </a:t>
            </a:r>
          </a:p>
          <a:p>
            <a:br>
              <a:rPr lang="en-IN" dirty="0"/>
            </a:br>
            <a:endParaRPr lang="en-US" dirty="0"/>
          </a:p>
        </p:txBody>
      </p:sp>
      <p:sp>
        <p:nvSpPr>
          <p:cNvPr id="6" name="TextBox 5">
            <a:extLst>
              <a:ext uri="{FF2B5EF4-FFF2-40B4-BE49-F238E27FC236}">
                <a16:creationId xmlns:a16="http://schemas.microsoft.com/office/drawing/2014/main" id="{192ED2B9-1F88-CC4B-8E45-AE815195E95A}"/>
              </a:ext>
            </a:extLst>
          </p:cNvPr>
          <p:cNvSpPr txBox="1"/>
          <p:nvPr/>
        </p:nvSpPr>
        <p:spPr>
          <a:xfrm>
            <a:off x="314326" y="1357313"/>
            <a:ext cx="7558086" cy="4893647"/>
          </a:xfrm>
          <a:prstGeom prst="rect">
            <a:avLst/>
          </a:prstGeom>
          <a:noFill/>
        </p:spPr>
        <p:txBody>
          <a:bodyPr wrap="square" rtlCol="0">
            <a:spAutoFit/>
          </a:bodyPr>
          <a:lstStyle/>
          <a:p>
            <a:r>
              <a:rPr lang="en-IN" sz="2400" b="1" i="1" u="sng" dirty="0">
                <a:latin typeface="Times New Roman" panose="02020603050405020304" pitchFamily="18" charset="0"/>
                <a:cs typeface="Times New Roman" panose="02020603050405020304" pitchFamily="18" charset="0"/>
              </a:rPr>
              <a:t>TEMPERATURE SENSOR AND HUMIDITY SENSOR </a:t>
            </a:r>
          </a:p>
          <a:p>
            <a:pPr marL="342900" indent="-342900">
              <a:buFont typeface="Arial" panose="020B0604020202020204" pitchFamily="34" charset="0"/>
              <a:buChar char="•"/>
            </a:pPr>
            <a:r>
              <a:rPr lang="en-IN" sz="2400" i="1" dirty="0">
                <a:latin typeface="Times New Roman" panose="02020603050405020304" pitchFamily="18" charset="0"/>
                <a:cs typeface="Times New Roman" panose="02020603050405020304" pitchFamily="18" charset="0"/>
              </a:rPr>
              <a:t>The DHT11 is an essential, ultra minimal effort</a:t>
            </a:r>
          </a:p>
          <a:p>
            <a:r>
              <a:rPr lang="en-IN" sz="2400" i="1" dirty="0">
                <a:latin typeface="Times New Roman" panose="02020603050405020304" pitchFamily="18" charset="0"/>
                <a:cs typeface="Times New Roman" panose="02020603050405020304" pitchFamily="18" charset="0"/>
              </a:rPr>
              <a:t>computerized temperature and humidity sensor.</a:t>
            </a:r>
          </a:p>
          <a:p>
            <a:pPr marL="342900" indent="-342900">
              <a:buFont typeface="Arial" panose="020B0604020202020204" pitchFamily="34" charset="0"/>
              <a:buChar char="•"/>
            </a:pPr>
            <a:r>
              <a:rPr lang="en-IN" sz="2400" i="1" dirty="0">
                <a:latin typeface="Times New Roman" panose="02020603050405020304" pitchFamily="18" charset="0"/>
                <a:cs typeface="Times New Roman" panose="02020603050405020304" pitchFamily="18" charset="0"/>
              </a:rPr>
              <a:t> It utilizes a capacitive humidity sensor and a thermistor</a:t>
            </a:r>
          </a:p>
          <a:p>
            <a:r>
              <a:rPr lang="en-IN" sz="2400" i="1" dirty="0">
                <a:latin typeface="Times New Roman" panose="02020603050405020304" pitchFamily="18" charset="0"/>
                <a:cs typeface="Times New Roman" panose="02020603050405020304" pitchFamily="18" charset="0"/>
              </a:rPr>
              <a:t>to gauge the surrounding air, and releases a digital data on the data pin (no analog information pins required). </a:t>
            </a:r>
          </a:p>
          <a:p>
            <a:pPr marL="342900" indent="-342900">
              <a:buFont typeface="Arial" panose="020B0604020202020204" pitchFamily="34" charset="0"/>
              <a:buChar char="•"/>
            </a:pPr>
            <a:r>
              <a:rPr lang="en-IN" sz="2400" i="1" dirty="0">
                <a:latin typeface="Times New Roman" panose="02020603050405020304" pitchFamily="18" charset="0"/>
                <a:cs typeface="Times New Roman" panose="02020603050405020304" pitchFamily="18" charset="0"/>
              </a:rPr>
              <a:t>The main genuine drawback of this sensor is you can just</a:t>
            </a:r>
          </a:p>
          <a:p>
            <a:r>
              <a:rPr lang="en-IN" sz="2400" i="1" dirty="0">
                <a:latin typeface="Times New Roman" panose="02020603050405020304" pitchFamily="18" charset="0"/>
                <a:cs typeface="Times New Roman" panose="02020603050405020304" pitchFamily="18" charset="0"/>
              </a:rPr>
              <a:t>get new information from it once every 2 seconds, so when utilizing our library, sensor readings can be up to 2 seconds old. </a:t>
            </a:r>
          </a:p>
          <a:p>
            <a:pPr marL="342900" indent="-342900">
              <a:buFont typeface="Arial" panose="020B0604020202020204" pitchFamily="34" charset="0"/>
              <a:buChar char="•"/>
            </a:pPr>
            <a:r>
              <a:rPr lang="en-IN" sz="2400" i="1" dirty="0">
                <a:latin typeface="Times New Roman" panose="02020603050405020304" pitchFamily="18" charset="0"/>
                <a:cs typeface="Times New Roman" panose="02020603050405020304" pitchFamily="18" charset="0"/>
              </a:rPr>
              <a:t>It works on 3 to 5V power supply. Good for 20- 80%</a:t>
            </a:r>
          </a:p>
          <a:p>
            <a:r>
              <a:rPr lang="en-IN" sz="2400" i="1" dirty="0">
                <a:latin typeface="Times New Roman" panose="02020603050405020304" pitchFamily="18" charset="0"/>
                <a:cs typeface="Times New Roman" panose="02020603050405020304" pitchFamily="18" charset="0"/>
              </a:rPr>
              <a:t>humidity readings with 5% accuracy and for 0-50°C temperature readings ±2°C accuracy </a:t>
            </a:r>
          </a:p>
        </p:txBody>
      </p:sp>
      <p:pic>
        <p:nvPicPr>
          <p:cNvPr id="3074" name="Picture 2" descr="DHT22 Temperature And Humidity Sensor Module | Sharvielectronics: Best  Online Electronic Products Bangalore">
            <a:extLst>
              <a:ext uri="{FF2B5EF4-FFF2-40B4-BE49-F238E27FC236}">
                <a16:creationId xmlns:a16="http://schemas.microsoft.com/office/drawing/2014/main" id="{730A8AD8-F514-F74B-9247-491010FFA3D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612" t="10775" r="7639" b="12746"/>
          <a:stretch/>
        </p:blipFill>
        <p:spPr bwMode="auto">
          <a:xfrm>
            <a:off x="8001000" y="1750219"/>
            <a:ext cx="3724796" cy="335756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73020943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Box 4">
            <a:extLst>
              <a:ext uri="{FF2B5EF4-FFF2-40B4-BE49-F238E27FC236}">
                <a16:creationId xmlns:a16="http://schemas.microsoft.com/office/drawing/2014/main" id="{B9B40B22-B0C8-3F48-A2A8-1C6720F632FB}"/>
              </a:ext>
            </a:extLst>
          </p:cNvPr>
          <p:cNvSpPr txBox="1"/>
          <p:nvPr/>
        </p:nvSpPr>
        <p:spPr>
          <a:xfrm>
            <a:off x="4243388" y="1263788"/>
            <a:ext cx="7843837" cy="5262979"/>
          </a:xfrm>
          <a:prstGeom prst="rect">
            <a:avLst/>
          </a:prstGeom>
          <a:noFill/>
        </p:spPr>
        <p:txBody>
          <a:bodyPr wrap="square" rtlCol="0">
            <a:spAutoFit/>
          </a:bodyPr>
          <a:lstStyle/>
          <a:p>
            <a:r>
              <a:rPr lang="en-IN" sz="2400" b="1" i="1" u="sng" dirty="0">
                <a:latin typeface="Times New Roman" panose="02020603050405020304" pitchFamily="18" charset="0"/>
                <a:cs typeface="Times New Roman" panose="02020603050405020304" pitchFamily="18" charset="0"/>
              </a:rPr>
              <a:t>CARBON MONOXIDE (CO) SENSOR </a:t>
            </a:r>
          </a:p>
          <a:p>
            <a:r>
              <a:rPr lang="en-IN" sz="2400" i="1" dirty="0">
                <a:latin typeface="Times New Roman" panose="02020603050405020304" pitchFamily="18" charset="0"/>
                <a:cs typeface="Times New Roman" panose="02020603050405020304" pitchFamily="18" charset="0"/>
              </a:rPr>
              <a:t>Carbon Monoxide (CO) sensor, suitable for sensing CO concentrations in the air.  Carbon monoxide sensor, suitable for sensing CO concentration in air. The MQ-6 can sense CO-gas concentration somewhere in the range of 20 to 2000ppm. This sensor has a high affectability and quick reaction time. The sensor's yield is analog resistance. The drive circuit is exceptionally straightforward; you should simply control the heater curl with 5V, include a load resistance, and associate the output to an ADC</a:t>
            </a:r>
            <a:r>
              <a:rPr lang="en-IN" sz="2400" dirty="0">
                <a:latin typeface="Times New Roman" panose="02020603050405020304" pitchFamily="18" charset="0"/>
                <a:cs typeface="Times New Roman" panose="02020603050405020304" pitchFamily="18" charset="0"/>
              </a:rPr>
              <a:t>. </a:t>
            </a:r>
          </a:p>
          <a:p>
            <a:r>
              <a:rPr lang="en-IN" sz="2400" b="1" i="1" u="sng" dirty="0">
                <a:latin typeface="Times New Roman" panose="02020603050405020304" pitchFamily="18" charset="0"/>
                <a:cs typeface="Times New Roman" panose="02020603050405020304" pitchFamily="18" charset="0"/>
              </a:rPr>
              <a:t>Conversion factors</a:t>
            </a:r>
            <a:br>
              <a:rPr lang="en-IN" sz="2400" i="1" dirty="0">
                <a:latin typeface="Times New Roman" panose="02020603050405020304" pitchFamily="18" charset="0"/>
                <a:cs typeface="Times New Roman" panose="02020603050405020304" pitchFamily="18" charset="0"/>
              </a:rPr>
            </a:br>
            <a:r>
              <a:rPr lang="en-IN" sz="2400" i="1" dirty="0">
                <a:latin typeface="Times New Roman" panose="02020603050405020304" pitchFamily="18" charset="0"/>
                <a:cs typeface="Times New Roman" panose="02020603050405020304" pitchFamily="18" charset="0"/>
              </a:rPr>
              <a:t>1 ppm= 1.145 mg/m3 </a:t>
            </a:r>
          </a:p>
          <a:p>
            <a:r>
              <a:rPr lang="en-IN" sz="2400" i="1" dirty="0">
                <a:latin typeface="Times New Roman" panose="02020603050405020304" pitchFamily="18" charset="0"/>
                <a:cs typeface="Times New Roman" panose="02020603050405020304" pitchFamily="18" charset="0"/>
              </a:rPr>
              <a:t>1 mg/mg = 0.873 ppm </a:t>
            </a:r>
          </a:p>
          <a:p>
            <a:endParaRPr lang="en-IN" sz="2400" dirty="0">
              <a:latin typeface="Times New Roman" panose="02020603050405020304" pitchFamily="18" charset="0"/>
              <a:cs typeface="Times New Roman" panose="02020603050405020304" pitchFamily="18" charset="0"/>
            </a:endParaRPr>
          </a:p>
        </p:txBody>
      </p:sp>
      <p:pic>
        <p:nvPicPr>
          <p:cNvPr id="4098" name="Picture 2" descr="c:The MQ-9 gas sensor. | Download Scientific Diagram">
            <a:extLst>
              <a:ext uri="{FF2B5EF4-FFF2-40B4-BE49-F238E27FC236}">
                <a16:creationId xmlns:a16="http://schemas.microsoft.com/office/drawing/2014/main" id="{47FDA191-E9D9-D843-9A8A-C6ED4C362BF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1936" y="1627918"/>
            <a:ext cx="3624263" cy="3887055"/>
          </a:xfrm>
          <a:prstGeom prst="rect">
            <a:avLst/>
          </a:prstGeom>
          <a:noFill/>
          <a:extLst>
            <a:ext uri="{909E8E84-426E-40DD-AFC4-6F175D3DCCD1}">
              <a14:hiddenFill xmlns:a14="http://schemas.microsoft.com/office/drawing/2010/main">
                <a:solidFill>
                  <a:srgbClr val="FFFFFF"/>
                </a:solidFill>
              </a14:hiddenFill>
            </a:ext>
          </a:extLst>
        </p:spPr>
      </p:pic>
      <p:sp>
        <p:nvSpPr>
          <p:cNvPr id="7" name="Title 1">
            <a:extLst>
              <a:ext uri="{FF2B5EF4-FFF2-40B4-BE49-F238E27FC236}">
                <a16:creationId xmlns:a16="http://schemas.microsoft.com/office/drawing/2014/main" id="{F1D029DA-2AE7-D342-8C8C-2BD9443A8ECF}"/>
              </a:ext>
            </a:extLst>
          </p:cNvPr>
          <p:cNvSpPr txBox="1">
            <a:spLocks/>
          </p:cNvSpPr>
          <p:nvPr/>
        </p:nvSpPr>
        <p:spPr>
          <a:xfrm>
            <a:off x="557214" y="354807"/>
            <a:ext cx="11320460" cy="988219"/>
          </a:xfrm>
          <a:prstGeom prst="rect">
            <a:avLst/>
          </a:prstGeom>
          <a:effectLst/>
        </p:spPr>
        <p:txBody>
          <a:bodyPr vert="horz" lIns="91440" tIns="45720" rIns="91440" bIns="45720" rtlCol="0" anchor="ctr">
            <a:normAutofit fontScale="52500" lnSpcReduction="20000"/>
          </a:bodyPr>
          <a:lstStyle>
            <a:lvl1pPr algn="l" defTabSz="457200" rtl="0" eaLnBrk="1" latinLnBrk="0" hangingPunct="1">
              <a:spcBef>
                <a:spcPct val="0"/>
              </a:spcBef>
              <a:buNone/>
              <a:defRPr sz="3600" kern="1200" cap="all">
                <a:ln w="3175" cmpd="sng">
                  <a:noFill/>
                </a:ln>
                <a:solidFill>
                  <a:schemeClr val="tx1"/>
                </a:solidFill>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IN" sz="6200" b="1" i="1" dirty="0">
                <a:latin typeface="Times New Roman" panose="02020603050405020304" pitchFamily="18" charset="0"/>
                <a:cs typeface="Times New Roman" panose="02020603050405020304" pitchFamily="18" charset="0"/>
              </a:rPr>
              <a:t>Proposed Solution to the Problem Addressed </a:t>
            </a:r>
          </a:p>
          <a:p>
            <a:br>
              <a:rPr lang="en-IN" dirty="0"/>
            </a:br>
            <a:endParaRPr lang="en-US" dirty="0"/>
          </a:p>
        </p:txBody>
      </p:sp>
    </p:spTree>
    <p:extLst>
      <p:ext uri="{BB962C8B-B14F-4D97-AF65-F5344CB8AC3E}">
        <p14:creationId xmlns:p14="http://schemas.microsoft.com/office/powerpoint/2010/main" val="242460330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A81425-B561-9841-B068-BA08A753BA89}"/>
              </a:ext>
            </a:extLst>
          </p:cNvPr>
          <p:cNvSpPr>
            <a:spLocks noGrp="1"/>
          </p:cNvSpPr>
          <p:nvPr>
            <p:ph type="title"/>
          </p:nvPr>
        </p:nvSpPr>
        <p:spPr>
          <a:xfrm>
            <a:off x="183270" y="266700"/>
            <a:ext cx="5410199" cy="1456267"/>
          </a:xfrm>
        </p:spPr>
        <p:txBody>
          <a:bodyPr/>
          <a:lstStyle/>
          <a:p>
            <a:r>
              <a:rPr lang="en-IN" sz="4000" b="1" i="1" dirty="0">
                <a:solidFill>
                  <a:schemeClr val="bg1"/>
                </a:solidFill>
                <a:latin typeface="Times New Roman" panose="02020603050405020304" pitchFamily="18" charset="0"/>
                <a:cs typeface="Times New Roman" panose="02020603050405020304" pitchFamily="18" charset="0"/>
              </a:rPr>
              <a:t>Circuit Diagram </a:t>
            </a:r>
            <a:br>
              <a:rPr lang="en-IN" dirty="0"/>
            </a:br>
            <a:endParaRPr lang="en-US" dirty="0"/>
          </a:p>
        </p:txBody>
      </p:sp>
      <p:pic>
        <p:nvPicPr>
          <p:cNvPr id="5121" name="Picture 1" descr="page3image53769216">
            <a:extLst>
              <a:ext uri="{FF2B5EF4-FFF2-40B4-BE49-F238E27FC236}">
                <a16:creationId xmlns:a16="http://schemas.microsoft.com/office/drawing/2014/main" id="{B931E298-C239-1D43-B905-9193492AFBF1}"/>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5593469" y="114830"/>
            <a:ext cx="6415261" cy="6628340"/>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FCCCAA78-59CA-F244-95B7-CA5B4F15C2AF}"/>
              </a:ext>
            </a:extLst>
          </p:cNvPr>
          <p:cNvSpPr txBox="1"/>
          <p:nvPr/>
        </p:nvSpPr>
        <p:spPr>
          <a:xfrm>
            <a:off x="183270" y="1197620"/>
            <a:ext cx="5226929" cy="5170646"/>
          </a:xfrm>
          <a:prstGeom prst="rect">
            <a:avLst/>
          </a:prstGeom>
          <a:noFill/>
        </p:spPr>
        <p:txBody>
          <a:bodyPr wrap="square" rtlCol="0">
            <a:spAutoFit/>
          </a:bodyPr>
          <a:lstStyle/>
          <a:p>
            <a:r>
              <a:rPr lang="en-IN" sz="2200" i="1" dirty="0">
                <a:latin typeface="Times New Roman" panose="02020603050405020304" pitchFamily="18" charset="0"/>
                <a:cs typeface="Times New Roman" panose="02020603050405020304" pitchFamily="18" charset="0"/>
              </a:rPr>
              <a:t>According to its developers, “Thing Speak” is an open source Internet of Things (IOT) application and API to store and retrieve data from things using the HTTP protocol over the Internet or via a Local Area Network. Thing Speak enables the creation of sensor logging applications, location tracking applications, and a social network of things with status updates".  Thing Speak has integrated support from the numerical computing software MATLAB from MathWorks allowing Thing Speak users to analyse and visualize uploaded data using MATLAB without requiring the purchase of a MATLAB license from MathWorks. </a:t>
            </a:r>
          </a:p>
        </p:txBody>
      </p:sp>
    </p:spTree>
    <p:extLst>
      <p:ext uri="{BB962C8B-B14F-4D97-AF65-F5344CB8AC3E}">
        <p14:creationId xmlns:p14="http://schemas.microsoft.com/office/powerpoint/2010/main" val="44822854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97CCDD1-BC45-41AA-A117-BEC83F55273F}"/>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3">
            <a:extLst>
              <a:ext uri="{28A0092B-C50C-407E-A947-70E740481C1C}">
                <a14:useLocalDpi xmlns:a14="http://schemas.microsoft.com/office/drawing/2010/main" val="0"/>
              </a:ext>
            </a:extLst>
          </a:blip>
          <a:stretch>
            <a:fillRect/>
          </a:stretch>
        </p:blipFill>
        <p:spPr>
          <a:xfrm>
            <a:off x="0" y="0"/>
            <a:ext cx="12188825" cy="6856214"/>
          </a:xfrm>
          <a:prstGeom prst="rect">
            <a:avLst/>
          </a:prstGeom>
        </p:spPr>
      </p:pic>
      <p:sp>
        <p:nvSpPr>
          <p:cNvPr id="2" name="Title 1">
            <a:extLst>
              <a:ext uri="{FF2B5EF4-FFF2-40B4-BE49-F238E27FC236}">
                <a16:creationId xmlns:a16="http://schemas.microsoft.com/office/drawing/2014/main" id="{1259D5F3-1765-F042-AF79-A6E2812B874B}"/>
              </a:ext>
            </a:extLst>
          </p:cNvPr>
          <p:cNvSpPr>
            <a:spLocks noGrp="1"/>
          </p:cNvSpPr>
          <p:nvPr>
            <p:ph type="title"/>
          </p:nvPr>
        </p:nvSpPr>
        <p:spPr>
          <a:xfrm>
            <a:off x="5750892" y="3476239"/>
            <a:ext cx="5700416" cy="945666"/>
          </a:xfrm>
        </p:spPr>
        <p:txBody>
          <a:bodyPr vert="horz" lIns="91440" tIns="45720" rIns="91440" bIns="45720" rtlCol="0" anchor="b">
            <a:normAutofit/>
          </a:bodyPr>
          <a:lstStyle/>
          <a:p>
            <a:pPr algn="ctr"/>
            <a:r>
              <a:rPr lang="en-US" sz="2800" b="1" dirty="0">
                <a:latin typeface="Times New Roman" panose="02020603050405020304" pitchFamily="18" charset="0"/>
                <a:cs typeface="Times New Roman" panose="02020603050405020304" pitchFamily="18" charset="0"/>
              </a:rPr>
              <a:t>CONTROL UNIT FLOWCHART</a:t>
            </a:r>
          </a:p>
        </p:txBody>
      </p:sp>
      <p:grpSp>
        <p:nvGrpSpPr>
          <p:cNvPr id="15" name="Group 14">
            <a:extLst>
              <a:ext uri="{FF2B5EF4-FFF2-40B4-BE49-F238E27FC236}">
                <a16:creationId xmlns:a16="http://schemas.microsoft.com/office/drawing/2014/main" id="{FB338E00-EF4D-4386-ABAC-EB8DDBA3A51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11339066">
            <a:off x="6271701" y="-388326"/>
            <a:ext cx="4860947" cy="4224413"/>
            <a:chOff x="5281603" y="104899"/>
            <a:chExt cx="6910397" cy="6005491"/>
          </a:xfrm>
        </p:grpSpPr>
        <p:sp>
          <p:nvSpPr>
            <p:cNvPr id="16" name="Freeform 13">
              <a:extLst>
                <a:ext uri="{FF2B5EF4-FFF2-40B4-BE49-F238E27FC236}">
                  <a16:creationId xmlns:a16="http://schemas.microsoft.com/office/drawing/2014/main" id="{3DECB7BB-96EE-4B73-92FB-C8497F23DA7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7" name="Group 16">
              <a:extLst>
                <a:ext uri="{FF2B5EF4-FFF2-40B4-BE49-F238E27FC236}">
                  <a16:creationId xmlns:a16="http://schemas.microsoft.com/office/drawing/2014/main" id="{15671F8B-74B4-43C3-9E73-44819C8CBABF}"/>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8" name="Straight Connector 17">
                <a:extLst>
                  <a:ext uri="{FF2B5EF4-FFF2-40B4-BE49-F238E27FC236}">
                    <a16:creationId xmlns:a16="http://schemas.microsoft.com/office/drawing/2014/main" id="{8E9CF985-86CA-425F-8EFC-ECE9EA49E1B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9" name="Straight Connector 18">
                <a:extLst>
                  <a:ext uri="{FF2B5EF4-FFF2-40B4-BE49-F238E27FC236}">
                    <a16:creationId xmlns:a16="http://schemas.microsoft.com/office/drawing/2014/main" id="{0D6C750E-9F7D-407C-AAAC-D4074E65382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0" name="Straight Connector 19">
                <a:extLst>
                  <a:ext uri="{FF2B5EF4-FFF2-40B4-BE49-F238E27FC236}">
                    <a16:creationId xmlns:a16="http://schemas.microsoft.com/office/drawing/2014/main" id="{8D410FF1-FB65-4055-8103-28B168413E4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1" name="Straight Connector 20">
                <a:extLst>
                  <a:ext uri="{FF2B5EF4-FFF2-40B4-BE49-F238E27FC236}">
                    <a16:creationId xmlns:a16="http://schemas.microsoft.com/office/drawing/2014/main" id="{DC86FE80-AA2D-4DA5-A574-DF4317232B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AFCBB1BF-927A-47E7-B207-5E560809BE6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B08BBC3B-7095-4ED0-832A-7576CCDF4A9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4" name="Straight Connector 23">
                <a:extLst>
                  <a:ext uri="{FF2B5EF4-FFF2-40B4-BE49-F238E27FC236}">
                    <a16:creationId xmlns:a16="http://schemas.microsoft.com/office/drawing/2014/main" id="{1B772508-79AB-4940-B777-326C90F580B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5" name="Straight Connector 24">
                <a:extLst>
                  <a:ext uri="{FF2B5EF4-FFF2-40B4-BE49-F238E27FC236}">
                    <a16:creationId xmlns:a16="http://schemas.microsoft.com/office/drawing/2014/main" id="{7C32C595-AD9F-45EC-A6D4-0B0E543917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6" name="Straight Connector 25">
                <a:extLst>
                  <a:ext uri="{FF2B5EF4-FFF2-40B4-BE49-F238E27FC236}">
                    <a16:creationId xmlns:a16="http://schemas.microsoft.com/office/drawing/2014/main" id="{C1579654-1A83-498C-8663-2A4E7B17E1B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7" name="Straight Connector 26">
                <a:extLst>
                  <a:ext uri="{FF2B5EF4-FFF2-40B4-BE49-F238E27FC236}">
                    <a16:creationId xmlns:a16="http://schemas.microsoft.com/office/drawing/2014/main" id="{DA3E7702-246E-4B23-A4FF-8C2B91E1E2F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DA72701B-AD87-4EEA-A7D5-A973B6D9557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29" name="Straight Connector 28">
                <a:extLst>
                  <a:ext uri="{FF2B5EF4-FFF2-40B4-BE49-F238E27FC236}">
                    <a16:creationId xmlns:a16="http://schemas.microsoft.com/office/drawing/2014/main" id="{12168CB5-6325-48E8-A23E-8055DE084B5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0" name="Straight Connector 29">
                <a:extLst>
                  <a:ext uri="{FF2B5EF4-FFF2-40B4-BE49-F238E27FC236}">
                    <a16:creationId xmlns:a16="http://schemas.microsoft.com/office/drawing/2014/main" id="{4360AF77-0ECD-4534-ADCC-6C0808532D5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1" name="Straight Connector 30">
                <a:extLst>
                  <a:ext uri="{FF2B5EF4-FFF2-40B4-BE49-F238E27FC236}">
                    <a16:creationId xmlns:a16="http://schemas.microsoft.com/office/drawing/2014/main" id="{2705C13B-1465-456A-A168-E5667519DA4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2" name="Straight Connector 31">
                <a:extLst>
                  <a:ext uri="{FF2B5EF4-FFF2-40B4-BE49-F238E27FC236}">
                    <a16:creationId xmlns:a16="http://schemas.microsoft.com/office/drawing/2014/main" id="{A9DB0343-E053-42F5-A76B-8F01284D2A9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3" name="Straight Connector 32">
                <a:extLst>
                  <a:ext uri="{FF2B5EF4-FFF2-40B4-BE49-F238E27FC236}">
                    <a16:creationId xmlns:a16="http://schemas.microsoft.com/office/drawing/2014/main" id="{D1821940-E076-4993-B3BA-5076DC1DB1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4" name="Straight Connector 33">
                <a:extLst>
                  <a:ext uri="{FF2B5EF4-FFF2-40B4-BE49-F238E27FC236}">
                    <a16:creationId xmlns:a16="http://schemas.microsoft.com/office/drawing/2014/main" id="{F0B1A061-5016-40BE-8F4E-264516C888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5" name="Straight Connector 34">
                <a:extLst>
                  <a:ext uri="{FF2B5EF4-FFF2-40B4-BE49-F238E27FC236}">
                    <a16:creationId xmlns:a16="http://schemas.microsoft.com/office/drawing/2014/main" id="{80FC8655-80CC-4396-9465-A7153164073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6" name="Straight Connector 35">
                <a:extLst>
                  <a:ext uri="{FF2B5EF4-FFF2-40B4-BE49-F238E27FC236}">
                    <a16:creationId xmlns:a16="http://schemas.microsoft.com/office/drawing/2014/main" id="{5B3B07A2-99A3-42CC-9690-05E5AD7988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7" name="Straight Connector 36">
                <a:extLst>
                  <a:ext uri="{FF2B5EF4-FFF2-40B4-BE49-F238E27FC236}">
                    <a16:creationId xmlns:a16="http://schemas.microsoft.com/office/drawing/2014/main" id="{BC631945-3032-4E41-8881-A5D562071C3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8" name="Straight Connector 37">
                <a:extLst>
                  <a:ext uri="{FF2B5EF4-FFF2-40B4-BE49-F238E27FC236}">
                    <a16:creationId xmlns:a16="http://schemas.microsoft.com/office/drawing/2014/main" id="{A7324E81-27C5-462C-8621-48864E08B3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39" name="Straight Connector 38">
                <a:extLst>
                  <a:ext uri="{FF2B5EF4-FFF2-40B4-BE49-F238E27FC236}">
                    <a16:creationId xmlns:a16="http://schemas.microsoft.com/office/drawing/2014/main" id="{ACC4692A-0A11-4061-85AB-2A16C8E252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0" name="Straight Connector 39">
                <a:extLst>
                  <a:ext uri="{FF2B5EF4-FFF2-40B4-BE49-F238E27FC236}">
                    <a16:creationId xmlns:a16="http://schemas.microsoft.com/office/drawing/2014/main" id="{4D443998-832B-41E1-BAC3-9393ABA24E7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1" name="Straight Connector 40">
                <a:extLst>
                  <a:ext uri="{FF2B5EF4-FFF2-40B4-BE49-F238E27FC236}">
                    <a16:creationId xmlns:a16="http://schemas.microsoft.com/office/drawing/2014/main" id="{EB027302-761F-4979-9BA6-97968D0050B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2" name="Straight Connector 41">
                <a:extLst>
                  <a:ext uri="{FF2B5EF4-FFF2-40B4-BE49-F238E27FC236}">
                    <a16:creationId xmlns:a16="http://schemas.microsoft.com/office/drawing/2014/main" id="{759C24E1-11AA-4206-B484-F6AFB510AE4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3" name="Straight Connector 42">
                <a:extLst>
                  <a:ext uri="{FF2B5EF4-FFF2-40B4-BE49-F238E27FC236}">
                    <a16:creationId xmlns:a16="http://schemas.microsoft.com/office/drawing/2014/main" id="{A139BD64-4B16-42C0-A260-17FB51C2C3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4" name="Straight Connector 43">
                <a:extLst>
                  <a:ext uri="{FF2B5EF4-FFF2-40B4-BE49-F238E27FC236}">
                    <a16:creationId xmlns:a16="http://schemas.microsoft.com/office/drawing/2014/main" id="{46CE7C40-9AA7-4879-8820-B974CF11C7E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5" name="Straight Connector 44">
                <a:extLst>
                  <a:ext uri="{FF2B5EF4-FFF2-40B4-BE49-F238E27FC236}">
                    <a16:creationId xmlns:a16="http://schemas.microsoft.com/office/drawing/2014/main" id="{B08E0294-C1BC-4CA7-94A0-30428BBFD89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6" name="Straight Connector 45">
                <a:extLst>
                  <a:ext uri="{FF2B5EF4-FFF2-40B4-BE49-F238E27FC236}">
                    <a16:creationId xmlns:a16="http://schemas.microsoft.com/office/drawing/2014/main" id="{58CCEB4A-C7DA-4248-B2CA-BAE0121E65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7" name="Straight Connector 46">
                <a:extLst>
                  <a:ext uri="{FF2B5EF4-FFF2-40B4-BE49-F238E27FC236}">
                    <a16:creationId xmlns:a16="http://schemas.microsoft.com/office/drawing/2014/main" id="{ACABA533-F412-44BF-9934-A5653F9F319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8" name="Straight Connector 47">
                <a:extLst>
                  <a:ext uri="{FF2B5EF4-FFF2-40B4-BE49-F238E27FC236}">
                    <a16:creationId xmlns:a16="http://schemas.microsoft.com/office/drawing/2014/main" id="{5820567E-091A-465A-AD2B-0338189E4BF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49" name="Straight Connector 48">
                <a:extLst>
                  <a:ext uri="{FF2B5EF4-FFF2-40B4-BE49-F238E27FC236}">
                    <a16:creationId xmlns:a16="http://schemas.microsoft.com/office/drawing/2014/main" id="{00490FB2-19F6-4C62-9FFD-797745293B0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0" name="Straight Connector 49">
                <a:extLst>
                  <a:ext uri="{FF2B5EF4-FFF2-40B4-BE49-F238E27FC236}">
                    <a16:creationId xmlns:a16="http://schemas.microsoft.com/office/drawing/2014/main" id="{A59020B0-CE79-4BE9-A165-534FEF10557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1" name="Straight Connector 50">
                <a:extLst>
                  <a:ext uri="{FF2B5EF4-FFF2-40B4-BE49-F238E27FC236}">
                    <a16:creationId xmlns:a16="http://schemas.microsoft.com/office/drawing/2014/main" id="{7DCFA292-A795-4E51-A900-1718A5B44D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2" name="Straight Connector 51">
                <a:extLst>
                  <a:ext uri="{FF2B5EF4-FFF2-40B4-BE49-F238E27FC236}">
                    <a16:creationId xmlns:a16="http://schemas.microsoft.com/office/drawing/2014/main" id="{4F8C751E-7B81-42E1-ACBC-E63D5AD04DA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3" name="Straight Connector 52">
                <a:extLst>
                  <a:ext uri="{FF2B5EF4-FFF2-40B4-BE49-F238E27FC236}">
                    <a16:creationId xmlns:a16="http://schemas.microsoft.com/office/drawing/2014/main" id="{6ED03C2C-7DFE-488D-AADF-3A496396B9D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30DB9C7A-CB16-48BA-8B14-FB9F2EB38D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C418FCBC-E4EA-44F6-828F-9D88FF97CCF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6" name="Straight Connector 55">
                <a:extLst>
                  <a:ext uri="{FF2B5EF4-FFF2-40B4-BE49-F238E27FC236}">
                    <a16:creationId xmlns:a16="http://schemas.microsoft.com/office/drawing/2014/main" id="{C750E8B1-D91E-4D22-A1E5-9F4108FE88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A1307699-29F7-4A27-8978-EF0CD180669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8" name="Straight Connector 57">
                <a:extLst>
                  <a:ext uri="{FF2B5EF4-FFF2-40B4-BE49-F238E27FC236}">
                    <a16:creationId xmlns:a16="http://schemas.microsoft.com/office/drawing/2014/main" id="{F1BF98A9-1924-47EC-AE32-EC8A342B34C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59" name="Straight Connector 58">
                <a:extLst>
                  <a:ext uri="{FF2B5EF4-FFF2-40B4-BE49-F238E27FC236}">
                    <a16:creationId xmlns:a16="http://schemas.microsoft.com/office/drawing/2014/main" id="{562688BC-50F9-48A0-8B85-C56298E789A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0" name="Straight Connector 59">
                <a:extLst>
                  <a:ext uri="{FF2B5EF4-FFF2-40B4-BE49-F238E27FC236}">
                    <a16:creationId xmlns:a16="http://schemas.microsoft.com/office/drawing/2014/main" id="{6B61242D-E9A7-4FF2-A51E-B752BC41941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1" name="Straight Connector 60">
                <a:extLst>
                  <a:ext uri="{FF2B5EF4-FFF2-40B4-BE49-F238E27FC236}">
                    <a16:creationId xmlns:a16="http://schemas.microsoft.com/office/drawing/2014/main" id="{4668280C-5D6F-4B61-BB86-678FB4F2CC4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2" name="Straight Connector 61">
                <a:extLst>
                  <a:ext uri="{FF2B5EF4-FFF2-40B4-BE49-F238E27FC236}">
                    <a16:creationId xmlns:a16="http://schemas.microsoft.com/office/drawing/2014/main" id="{AD12E0A1-5C0E-407E-9F03-D1874089E3E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3" name="Straight Connector 62">
                <a:extLst>
                  <a:ext uri="{FF2B5EF4-FFF2-40B4-BE49-F238E27FC236}">
                    <a16:creationId xmlns:a16="http://schemas.microsoft.com/office/drawing/2014/main" id="{4DF6E734-36D3-4D9C-BCB1-9212E49B07D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4" name="Straight Connector 63">
                <a:extLst>
                  <a:ext uri="{FF2B5EF4-FFF2-40B4-BE49-F238E27FC236}">
                    <a16:creationId xmlns:a16="http://schemas.microsoft.com/office/drawing/2014/main" id="{5BE001CC-39BE-495D-86A3-A3B38CBB32C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5" name="Straight Connector 64">
                <a:extLst>
                  <a:ext uri="{FF2B5EF4-FFF2-40B4-BE49-F238E27FC236}">
                    <a16:creationId xmlns:a16="http://schemas.microsoft.com/office/drawing/2014/main" id="{1D770ECD-6BAF-4842-9E19-A1D03FF1AFE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6" name="Straight Connector 65">
                <a:extLst>
                  <a:ext uri="{FF2B5EF4-FFF2-40B4-BE49-F238E27FC236}">
                    <a16:creationId xmlns:a16="http://schemas.microsoft.com/office/drawing/2014/main" id="{A3BCD0FB-B20B-42FA-A167-B2D5F25BE0B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7" name="Straight Connector 66">
                <a:extLst>
                  <a:ext uri="{FF2B5EF4-FFF2-40B4-BE49-F238E27FC236}">
                    <a16:creationId xmlns:a16="http://schemas.microsoft.com/office/drawing/2014/main" id="{88865560-6ECC-407D-B08A-9FA962F1395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8" name="Straight Connector 67">
                <a:extLst>
                  <a:ext uri="{FF2B5EF4-FFF2-40B4-BE49-F238E27FC236}">
                    <a16:creationId xmlns:a16="http://schemas.microsoft.com/office/drawing/2014/main" id="{70C33473-4F29-47A1-A51F-3C95CA836C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69" name="Straight Connector 68">
                <a:extLst>
                  <a:ext uri="{FF2B5EF4-FFF2-40B4-BE49-F238E27FC236}">
                    <a16:creationId xmlns:a16="http://schemas.microsoft.com/office/drawing/2014/main" id="{C31DD6A4-DE81-4CAD-9B87-064AA6C8314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0" name="Straight Connector 69">
                <a:extLst>
                  <a:ext uri="{FF2B5EF4-FFF2-40B4-BE49-F238E27FC236}">
                    <a16:creationId xmlns:a16="http://schemas.microsoft.com/office/drawing/2014/main" id="{86C37034-27FF-4347-8D12-4B7BD6DCDC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1" name="Straight Connector 70">
                <a:extLst>
                  <a:ext uri="{FF2B5EF4-FFF2-40B4-BE49-F238E27FC236}">
                    <a16:creationId xmlns:a16="http://schemas.microsoft.com/office/drawing/2014/main" id="{EC74F41D-D0D3-4495-B3AB-B1E77FFA7A5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2" name="Straight Connector 71">
                <a:extLst>
                  <a:ext uri="{FF2B5EF4-FFF2-40B4-BE49-F238E27FC236}">
                    <a16:creationId xmlns:a16="http://schemas.microsoft.com/office/drawing/2014/main" id="{7A5BE419-1683-490A-96FA-300410A252F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3" name="Straight Connector 72">
                <a:extLst>
                  <a:ext uri="{FF2B5EF4-FFF2-40B4-BE49-F238E27FC236}">
                    <a16:creationId xmlns:a16="http://schemas.microsoft.com/office/drawing/2014/main" id="{CF5B88E3-17A7-4606-B6E3-F32638A07D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4" name="Straight Connector 73">
                <a:extLst>
                  <a:ext uri="{FF2B5EF4-FFF2-40B4-BE49-F238E27FC236}">
                    <a16:creationId xmlns:a16="http://schemas.microsoft.com/office/drawing/2014/main" id="{1F3C5F79-963A-4AF5-AC72-E42B040D91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5" name="Straight Connector 74">
                <a:extLst>
                  <a:ext uri="{FF2B5EF4-FFF2-40B4-BE49-F238E27FC236}">
                    <a16:creationId xmlns:a16="http://schemas.microsoft.com/office/drawing/2014/main" id="{2E797E3B-670D-4361-AA05-3CE31222B15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6" name="Straight Connector 75">
                <a:extLst>
                  <a:ext uri="{FF2B5EF4-FFF2-40B4-BE49-F238E27FC236}">
                    <a16:creationId xmlns:a16="http://schemas.microsoft.com/office/drawing/2014/main" id="{AAA74128-F40C-485E-8E4A-EABE5F2907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7" name="Straight Connector 76">
                <a:extLst>
                  <a:ext uri="{FF2B5EF4-FFF2-40B4-BE49-F238E27FC236}">
                    <a16:creationId xmlns:a16="http://schemas.microsoft.com/office/drawing/2014/main" id="{99C89933-43DF-449A-81C6-E64FDBE07F8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8" name="Straight Connector 77">
                <a:extLst>
                  <a:ext uri="{FF2B5EF4-FFF2-40B4-BE49-F238E27FC236}">
                    <a16:creationId xmlns:a16="http://schemas.microsoft.com/office/drawing/2014/main" id="{98115697-A8BA-48D1-A8A0-FB336655DA2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79" name="Straight Connector 78">
                <a:extLst>
                  <a:ext uri="{FF2B5EF4-FFF2-40B4-BE49-F238E27FC236}">
                    <a16:creationId xmlns:a16="http://schemas.microsoft.com/office/drawing/2014/main" id="{C95A338F-3DB8-4D70-86D7-EAEA815F47D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0" name="Straight Connector 79">
                <a:extLst>
                  <a:ext uri="{FF2B5EF4-FFF2-40B4-BE49-F238E27FC236}">
                    <a16:creationId xmlns:a16="http://schemas.microsoft.com/office/drawing/2014/main" id="{824656E9-EE4E-44D4-84FB-51B1E955669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1" name="Straight Connector 80">
                <a:extLst>
                  <a:ext uri="{FF2B5EF4-FFF2-40B4-BE49-F238E27FC236}">
                    <a16:creationId xmlns:a16="http://schemas.microsoft.com/office/drawing/2014/main" id="{98F6EA1A-3648-4E5A-AC59-C85BE13B21C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2" name="Straight Connector 81">
                <a:extLst>
                  <a:ext uri="{FF2B5EF4-FFF2-40B4-BE49-F238E27FC236}">
                    <a16:creationId xmlns:a16="http://schemas.microsoft.com/office/drawing/2014/main" id="{277752C6-2933-4E33-9514-D3313ECCDF3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3" name="Straight Connector 82">
                <a:extLst>
                  <a:ext uri="{FF2B5EF4-FFF2-40B4-BE49-F238E27FC236}">
                    <a16:creationId xmlns:a16="http://schemas.microsoft.com/office/drawing/2014/main" id="{8DACE6B1-D387-411F-B4A2-62C8D0D92B1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4" name="Straight Connector 83">
                <a:extLst>
                  <a:ext uri="{FF2B5EF4-FFF2-40B4-BE49-F238E27FC236}">
                    <a16:creationId xmlns:a16="http://schemas.microsoft.com/office/drawing/2014/main" id="{F66BE861-68AF-4EF9-9172-4B20CC545BC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5" name="Straight Connector 84">
                <a:extLst>
                  <a:ext uri="{FF2B5EF4-FFF2-40B4-BE49-F238E27FC236}">
                    <a16:creationId xmlns:a16="http://schemas.microsoft.com/office/drawing/2014/main" id="{BDE61713-22BB-4520-B36B-21E91D5B50D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6" name="Straight Connector 85">
                <a:extLst>
                  <a:ext uri="{FF2B5EF4-FFF2-40B4-BE49-F238E27FC236}">
                    <a16:creationId xmlns:a16="http://schemas.microsoft.com/office/drawing/2014/main" id="{92C76271-E45B-4C93-A601-891105624D6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7" name="Straight Connector 86">
                <a:extLst>
                  <a:ext uri="{FF2B5EF4-FFF2-40B4-BE49-F238E27FC236}">
                    <a16:creationId xmlns:a16="http://schemas.microsoft.com/office/drawing/2014/main" id="{3F9B9DAB-EA9C-4592-8882-41A2B444E41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8" name="Straight Connector 87">
                <a:extLst>
                  <a:ext uri="{FF2B5EF4-FFF2-40B4-BE49-F238E27FC236}">
                    <a16:creationId xmlns:a16="http://schemas.microsoft.com/office/drawing/2014/main" id="{B8D3EAEC-6BE5-4999-B8CC-D0AD7307C10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89" name="Straight Connector 88">
                <a:extLst>
                  <a:ext uri="{FF2B5EF4-FFF2-40B4-BE49-F238E27FC236}">
                    <a16:creationId xmlns:a16="http://schemas.microsoft.com/office/drawing/2014/main" id="{7CF91791-A617-45B7-BAA2-1A66F07EC7D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0" name="Straight Connector 89">
                <a:extLst>
                  <a:ext uri="{FF2B5EF4-FFF2-40B4-BE49-F238E27FC236}">
                    <a16:creationId xmlns:a16="http://schemas.microsoft.com/office/drawing/2014/main" id="{2710CF73-4E4C-4A91-BEBA-797FF224D45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1" name="Straight Connector 90">
                <a:extLst>
                  <a:ext uri="{FF2B5EF4-FFF2-40B4-BE49-F238E27FC236}">
                    <a16:creationId xmlns:a16="http://schemas.microsoft.com/office/drawing/2014/main" id="{226156D2-A85B-4EEE-BFA7-A3C668883D9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2" name="Straight Connector 91">
                <a:extLst>
                  <a:ext uri="{FF2B5EF4-FFF2-40B4-BE49-F238E27FC236}">
                    <a16:creationId xmlns:a16="http://schemas.microsoft.com/office/drawing/2014/main" id="{D44661B6-A3C4-41AD-A262-BBFCF327E8F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3" name="Straight Connector 92">
                <a:extLst>
                  <a:ext uri="{FF2B5EF4-FFF2-40B4-BE49-F238E27FC236}">
                    <a16:creationId xmlns:a16="http://schemas.microsoft.com/office/drawing/2014/main" id="{3328466E-DD70-4AC7-A4B4-E59885B5EAF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4" name="Straight Connector 93">
                <a:extLst>
                  <a:ext uri="{FF2B5EF4-FFF2-40B4-BE49-F238E27FC236}">
                    <a16:creationId xmlns:a16="http://schemas.microsoft.com/office/drawing/2014/main" id="{D5D60931-B237-4874-B86D-05D96A29D95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95" name="Straight Connector 94">
                <a:extLst>
                  <a:ext uri="{FF2B5EF4-FFF2-40B4-BE49-F238E27FC236}">
                    <a16:creationId xmlns:a16="http://schemas.microsoft.com/office/drawing/2014/main" id="{092A76EE-FB15-4CCA-B9E3-8E78E0A44A7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8" name="Picture 7" descr="Diagram&#10;&#10;Description automatically generated">
            <a:extLst>
              <a:ext uri="{FF2B5EF4-FFF2-40B4-BE49-F238E27FC236}">
                <a16:creationId xmlns:a16="http://schemas.microsoft.com/office/drawing/2014/main" id="{5FC16200-8C56-8340-832B-FCD196B47C59}"/>
              </a:ext>
            </a:extLst>
          </p:cNvPr>
          <p:cNvPicPr>
            <a:picLocks noChangeAspect="1"/>
          </p:cNvPicPr>
          <p:nvPr/>
        </p:nvPicPr>
        <p:blipFill rotWithShape="1">
          <a:blip r:embed="rId4"/>
          <a:srcRect t="11979" r="-2" b="25780"/>
          <a:stretch/>
        </p:blipFill>
        <p:spPr>
          <a:xfrm>
            <a:off x="5981173" y="17091"/>
            <a:ext cx="4782869" cy="3411909"/>
          </a:xfrm>
          <a:custGeom>
            <a:avLst/>
            <a:gdLst/>
            <a:ahLst/>
            <a:cxnLst/>
            <a:rect l="l" t="t" r="r" b="b"/>
            <a:pathLst>
              <a:path w="4411344" h="3146878">
                <a:moveTo>
                  <a:pt x="211873" y="0"/>
                </a:moveTo>
                <a:lnTo>
                  <a:pt x="4199471" y="0"/>
                </a:lnTo>
                <a:lnTo>
                  <a:pt x="4205314" y="11242"/>
                </a:lnTo>
                <a:cubicBezTo>
                  <a:pt x="4337510" y="294369"/>
                  <a:pt x="4411344" y="610214"/>
                  <a:pt x="4411344" y="943304"/>
                </a:cubicBezTo>
                <a:cubicBezTo>
                  <a:pt x="4411344" y="2085328"/>
                  <a:pt x="3543413" y="3024636"/>
                  <a:pt x="2431189" y="3137588"/>
                </a:cubicBezTo>
                <a:lnTo>
                  <a:pt x="2247220" y="3146878"/>
                </a:lnTo>
                <a:lnTo>
                  <a:pt x="2164124" y="3146878"/>
                </a:lnTo>
                <a:lnTo>
                  <a:pt x="1980155" y="3137588"/>
                </a:lnTo>
                <a:cubicBezTo>
                  <a:pt x="867932" y="3024636"/>
                  <a:pt x="0" y="2085328"/>
                  <a:pt x="0" y="943304"/>
                </a:cubicBezTo>
                <a:cubicBezTo>
                  <a:pt x="0" y="610214"/>
                  <a:pt x="73835" y="294369"/>
                  <a:pt x="206030" y="11242"/>
                </a:cubicBezTo>
                <a:close/>
              </a:path>
            </a:pathLst>
          </a:custGeom>
        </p:spPr>
      </p:pic>
      <p:sp>
        <p:nvSpPr>
          <p:cNvPr id="97" name="Rectangle 96">
            <a:extLst>
              <a:ext uri="{FF2B5EF4-FFF2-40B4-BE49-F238E27FC236}">
                <a16:creationId xmlns:a16="http://schemas.microsoft.com/office/drawing/2014/main" id="{CD4601C3-018C-4625-8915-EA024C9EB50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9033" y="4357158"/>
            <a:ext cx="723900" cy="177800"/>
          </a:xfrm>
          <a:prstGeom prst="rect">
            <a:avLst/>
          </a:prstGeom>
          <a:solidFill>
            <a:schemeClr val="accent4">
              <a:lumMod val="75000"/>
            </a:schemeClr>
          </a:solidFill>
          <a:ln>
            <a:noFill/>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grpSp>
        <p:nvGrpSpPr>
          <p:cNvPr id="99" name="Group 98">
            <a:extLst>
              <a:ext uri="{FF2B5EF4-FFF2-40B4-BE49-F238E27FC236}">
                <a16:creationId xmlns:a16="http://schemas.microsoft.com/office/drawing/2014/main" id="{9003A917-90D3-4274-926C-172BE7F8CFB7}"/>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rot="9884888">
            <a:off x="-455822" y="254671"/>
            <a:ext cx="6564414" cy="5704814"/>
            <a:chOff x="5281603" y="104899"/>
            <a:chExt cx="6910397" cy="6005491"/>
          </a:xfrm>
        </p:grpSpPr>
        <p:sp>
          <p:nvSpPr>
            <p:cNvPr id="100" name="Freeform 97">
              <a:extLst>
                <a:ext uri="{FF2B5EF4-FFF2-40B4-BE49-F238E27FC236}">
                  <a16:creationId xmlns:a16="http://schemas.microsoft.com/office/drawing/2014/main" id="{0908A0F1-3FD6-4213-9BC1-9AD23A65AF18}"/>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281603" y="104899"/>
              <a:ext cx="6896713" cy="6005491"/>
            </a:xfrm>
            <a:custGeom>
              <a:avLst/>
              <a:gdLst>
                <a:gd name="connsiteX0" fmla="*/ 3912717 w 6896713"/>
                <a:gd name="connsiteY0" fmla="*/ 0 h 6005491"/>
                <a:gd name="connsiteX1" fmla="*/ 6679426 w 6896713"/>
                <a:gd name="connsiteY1" fmla="*/ 1146008 h 6005491"/>
                <a:gd name="connsiteX2" fmla="*/ 6896713 w 6896713"/>
                <a:gd name="connsiteY2" fmla="*/ 1385085 h 6005491"/>
                <a:gd name="connsiteX3" fmla="*/ 6896713 w 6896713"/>
                <a:gd name="connsiteY3" fmla="*/ 1431256 h 6005491"/>
                <a:gd name="connsiteX4" fmla="*/ 6657442 w 6896713"/>
                <a:gd name="connsiteY4" fmla="*/ 1167992 h 6005491"/>
                <a:gd name="connsiteX5" fmla="*/ 3912717 w 6896713"/>
                <a:gd name="connsiteY5" fmla="*/ 31089 h 6005491"/>
                <a:gd name="connsiteX6" fmla="*/ 31089 w 6896713"/>
                <a:gd name="connsiteY6" fmla="*/ 3912717 h 6005491"/>
                <a:gd name="connsiteX7" fmla="*/ 593046 w 6896713"/>
                <a:gd name="connsiteY7" fmla="*/ 5925483 h 6005491"/>
                <a:gd name="connsiteX8" fmla="*/ 633874 w 6896713"/>
                <a:gd name="connsiteY8" fmla="*/ 5989169 h 6005491"/>
                <a:gd name="connsiteX9" fmla="*/ 607415 w 6896713"/>
                <a:gd name="connsiteY9" fmla="*/ 6005491 h 6005491"/>
                <a:gd name="connsiteX10" fmla="*/ 566458 w 6896713"/>
                <a:gd name="connsiteY10" fmla="*/ 5941603 h 6005491"/>
                <a:gd name="connsiteX11" fmla="*/ 0 w 6896713"/>
                <a:gd name="connsiteY11" fmla="*/ 3912717 h 6005491"/>
                <a:gd name="connsiteX12" fmla="*/ 3912717 w 6896713"/>
                <a:gd name="connsiteY12" fmla="*/ 0 h 600549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6896713" h="6005491">
                  <a:moveTo>
                    <a:pt x="3912717" y="0"/>
                  </a:moveTo>
                  <a:cubicBezTo>
                    <a:pt x="4993184" y="0"/>
                    <a:pt x="5971363" y="437946"/>
                    <a:pt x="6679426" y="1146008"/>
                  </a:cubicBezTo>
                  <a:lnTo>
                    <a:pt x="6896713" y="1385085"/>
                  </a:lnTo>
                  <a:lnTo>
                    <a:pt x="6896713" y="1431256"/>
                  </a:lnTo>
                  <a:lnTo>
                    <a:pt x="6657442" y="1167992"/>
                  </a:lnTo>
                  <a:cubicBezTo>
                    <a:pt x="5955006" y="465555"/>
                    <a:pt x="4984599" y="31089"/>
                    <a:pt x="3912717" y="31089"/>
                  </a:cubicBezTo>
                  <a:cubicBezTo>
                    <a:pt x="1768953" y="31089"/>
                    <a:pt x="31089" y="1768953"/>
                    <a:pt x="31089" y="3912717"/>
                  </a:cubicBezTo>
                  <a:cubicBezTo>
                    <a:pt x="31089" y="4649636"/>
                    <a:pt x="236442" y="5338592"/>
                    <a:pt x="593046" y="5925483"/>
                  </a:cubicBezTo>
                  <a:lnTo>
                    <a:pt x="633874" y="5989169"/>
                  </a:lnTo>
                  <a:lnTo>
                    <a:pt x="607415" y="6005491"/>
                  </a:lnTo>
                  <a:lnTo>
                    <a:pt x="566458" y="5941603"/>
                  </a:lnTo>
                  <a:cubicBezTo>
                    <a:pt x="206998" y="5350013"/>
                    <a:pt x="0" y="4655538"/>
                    <a:pt x="0" y="3912717"/>
                  </a:cubicBezTo>
                  <a:cubicBezTo>
                    <a:pt x="0" y="1751783"/>
                    <a:pt x="1751783" y="0"/>
                    <a:pt x="3912717" y="0"/>
                  </a:cubicBezTo>
                  <a:close/>
                </a:path>
              </a:pathLst>
            </a:custGeom>
            <a:solidFill>
              <a:srgbClr val="FFFFFF">
                <a:alpha val="41961"/>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1" name="Group 100">
              <a:extLst>
                <a:ext uri="{FF2B5EF4-FFF2-40B4-BE49-F238E27FC236}">
                  <a16:creationId xmlns:a16="http://schemas.microsoft.com/office/drawing/2014/main" id="{39611E6E-1B0E-4D40-A3C0-E044C8F4C920}"/>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5516018" y="331504"/>
              <a:ext cx="6675982" cy="5235326"/>
              <a:chOff x="5516018" y="331504"/>
              <a:chExt cx="6675982" cy="5235326"/>
            </a:xfrm>
          </p:grpSpPr>
          <p:cxnSp>
            <p:nvCxnSpPr>
              <p:cNvPr id="102" name="Straight Connector 101">
                <a:extLst>
                  <a:ext uri="{FF2B5EF4-FFF2-40B4-BE49-F238E27FC236}">
                    <a16:creationId xmlns:a16="http://schemas.microsoft.com/office/drawing/2014/main" id="{1B7BD5D0-1F00-460B-806F-34C2DF0E19E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9266830" y="3315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3" name="Straight Connector 102">
                <a:extLst>
                  <a:ext uri="{FF2B5EF4-FFF2-40B4-BE49-F238E27FC236}">
                    <a16:creationId xmlns:a16="http://schemas.microsoft.com/office/drawing/2014/main" id="{548209B3-CCBA-46F1-91E7-3828F7E807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 flipH="1">
                <a:off x="9408861" y="3383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4" name="Straight Connector 103">
                <a:extLst>
                  <a:ext uri="{FF2B5EF4-FFF2-40B4-BE49-F238E27FC236}">
                    <a16:creationId xmlns:a16="http://schemas.microsoft.com/office/drawing/2014/main" id="{24034130-95FF-47DB-A95E-FE9281E329E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 flipH="1">
                <a:off x="9551700" y="34763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5" name="Straight Connector 104">
                <a:extLst>
                  <a:ext uri="{FF2B5EF4-FFF2-40B4-BE49-F238E27FC236}">
                    <a16:creationId xmlns:a16="http://schemas.microsoft.com/office/drawing/2014/main" id="{E08999E2-C4CB-482E-8DBB-9EC39FD1288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0000" flipH="1">
                <a:off x="9688748" y="36808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6" name="Straight Connector 105">
                <a:extLst>
                  <a:ext uri="{FF2B5EF4-FFF2-40B4-BE49-F238E27FC236}">
                    <a16:creationId xmlns:a16="http://schemas.microsoft.com/office/drawing/2014/main" id="{2881EB8C-6CB6-467F-BB2D-13C703E5054C}"/>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9824866" y="38922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7" name="Straight Connector 106">
                <a:extLst>
                  <a:ext uri="{FF2B5EF4-FFF2-40B4-BE49-F238E27FC236}">
                    <a16:creationId xmlns:a16="http://schemas.microsoft.com/office/drawing/2014/main" id="{1164B376-F4C2-467D-8877-304D78CCD20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0000" flipH="1">
                <a:off x="9966867" y="41754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8" name="Straight Connector 107">
                <a:extLst>
                  <a:ext uri="{FF2B5EF4-FFF2-40B4-BE49-F238E27FC236}">
                    <a16:creationId xmlns:a16="http://schemas.microsoft.com/office/drawing/2014/main" id="{A00A9806-202C-477F-AA54-86D8B28079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80000" flipH="1">
                <a:off x="10104425" y="4458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09" name="Straight Connector 108">
                <a:extLst>
                  <a:ext uri="{FF2B5EF4-FFF2-40B4-BE49-F238E27FC236}">
                    <a16:creationId xmlns:a16="http://schemas.microsoft.com/office/drawing/2014/main" id="{17DFD2B0-E379-4B54-8D04-63D3FD28ACD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00000" flipH="1">
                <a:off x="10240513" y="47948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0" name="Straight Connector 109">
                <a:extLst>
                  <a:ext uri="{FF2B5EF4-FFF2-40B4-BE49-F238E27FC236}">
                    <a16:creationId xmlns:a16="http://schemas.microsoft.com/office/drawing/2014/main" id="{D7883862-37A1-4162-B9BE-CA638BE2900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10373882" y="52435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1" name="Straight Connector 110">
                <a:extLst>
                  <a:ext uri="{FF2B5EF4-FFF2-40B4-BE49-F238E27FC236}">
                    <a16:creationId xmlns:a16="http://schemas.microsoft.com/office/drawing/2014/main" id="{35CC9F65-BE1C-4FB2-A0D0-E536E3B41A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00000" flipH="1">
                <a:off x="10505632" y="570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2" name="Straight Connector 111">
                <a:extLst>
                  <a:ext uri="{FF2B5EF4-FFF2-40B4-BE49-F238E27FC236}">
                    <a16:creationId xmlns:a16="http://schemas.microsoft.com/office/drawing/2014/main" id="{7C36885F-A845-41CF-9915-6F8A267ADA0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20000" flipH="1">
                <a:off x="10637382" y="62134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3" name="Straight Connector 112">
                <a:extLst>
                  <a:ext uri="{FF2B5EF4-FFF2-40B4-BE49-F238E27FC236}">
                    <a16:creationId xmlns:a16="http://schemas.microsoft.com/office/drawing/2014/main" id="{41518794-B218-460A-8151-E1FF864A61F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440000" flipH="1">
                <a:off x="10760965" y="69043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4" name="Straight Connector 113">
                <a:extLst>
                  <a:ext uri="{FF2B5EF4-FFF2-40B4-BE49-F238E27FC236}">
                    <a16:creationId xmlns:a16="http://schemas.microsoft.com/office/drawing/2014/main" id="{FC128C0E-461B-4155-8A85-E470D6DB48F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10888991" y="755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5" name="Straight Connector 114">
                <a:extLst>
                  <a:ext uri="{FF2B5EF4-FFF2-40B4-BE49-F238E27FC236}">
                    <a16:creationId xmlns:a16="http://schemas.microsoft.com/office/drawing/2014/main" id="{2E896EF3-B10B-48C1-ACEB-C09467A9126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740000" flipH="1">
                <a:off x="11010193" y="81974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6" name="Straight Connector 115">
                <a:extLst>
                  <a:ext uri="{FF2B5EF4-FFF2-40B4-BE49-F238E27FC236}">
                    <a16:creationId xmlns:a16="http://schemas.microsoft.com/office/drawing/2014/main" id="{8DE5FB59-3CC7-44AE-AF5D-62B8B8F40F3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60000" flipH="1">
                <a:off x="11129014" y="89566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7" name="Straight Connector 116">
                <a:extLst>
                  <a:ext uri="{FF2B5EF4-FFF2-40B4-BE49-F238E27FC236}">
                    <a16:creationId xmlns:a16="http://schemas.microsoft.com/office/drawing/2014/main" id="{72D6AAA7-0D1C-4662-90B5-66DC52926CC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80000" flipH="1">
                <a:off x="11249872" y="9680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8" name="Straight Connector 117">
                <a:extLst>
                  <a:ext uri="{FF2B5EF4-FFF2-40B4-BE49-F238E27FC236}">
                    <a16:creationId xmlns:a16="http://schemas.microsoft.com/office/drawing/2014/main" id="{1AF776B1-96ED-4DFA-BFD2-ECFC63273EB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11366875" y="10480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19" name="Straight Connector 118">
                <a:extLst>
                  <a:ext uri="{FF2B5EF4-FFF2-40B4-BE49-F238E27FC236}">
                    <a16:creationId xmlns:a16="http://schemas.microsoft.com/office/drawing/2014/main" id="{CF099073-3E92-4B26-B69F-ABBCCB3EA56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280000" flipH="1">
                <a:off x="11474058" y="11315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0" name="Straight Connector 119">
                <a:extLst>
                  <a:ext uri="{FF2B5EF4-FFF2-40B4-BE49-F238E27FC236}">
                    <a16:creationId xmlns:a16="http://schemas.microsoft.com/office/drawing/2014/main" id="{C0C178C3-E77E-45CA-817B-F0B4759F8BA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00000" flipH="1">
                <a:off x="11583303" y="122179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1" name="Straight Connector 120">
                <a:extLst>
                  <a:ext uri="{FF2B5EF4-FFF2-40B4-BE49-F238E27FC236}">
                    <a16:creationId xmlns:a16="http://schemas.microsoft.com/office/drawing/2014/main" id="{77388F8B-3248-406A-A08A-A7916D174CB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20000" flipH="1">
                <a:off x="11685344" y="132177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2" name="Straight Connector 121">
                <a:extLst>
                  <a:ext uri="{FF2B5EF4-FFF2-40B4-BE49-F238E27FC236}">
                    <a16:creationId xmlns:a16="http://schemas.microsoft.com/office/drawing/2014/main" id="{194EC990-2D2F-4538-9F83-5FF86B3BCD1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11787704" y="14176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3" name="Straight Connector 122">
                <a:extLst>
                  <a:ext uri="{FF2B5EF4-FFF2-40B4-BE49-F238E27FC236}">
                    <a16:creationId xmlns:a16="http://schemas.microsoft.com/office/drawing/2014/main" id="{1F48F577-3CB0-425B-8289-A50608D1D9C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20000" flipH="1">
                <a:off x="11880859" y="15179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4" name="Straight Connector 123">
                <a:extLst>
                  <a:ext uri="{FF2B5EF4-FFF2-40B4-BE49-F238E27FC236}">
                    <a16:creationId xmlns:a16="http://schemas.microsoft.com/office/drawing/2014/main" id="{D195A170-FE70-45C2-AB7A-A07F0F59498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940000" flipH="1">
                <a:off x="11969252" y="162743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5" name="Straight Connector 124">
                <a:extLst>
                  <a:ext uri="{FF2B5EF4-FFF2-40B4-BE49-F238E27FC236}">
                    <a16:creationId xmlns:a16="http://schemas.microsoft.com/office/drawing/2014/main" id="{66F9FCB9-B6AF-41C5-9F56-8A5E2CD6D0A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60000" flipH="1">
                <a:off x="12062016" y="173601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6" name="Straight Connector 125">
                <a:extLst>
                  <a:ext uri="{FF2B5EF4-FFF2-40B4-BE49-F238E27FC236}">
                    <a16:creationId xmlns:a16="http://schemas.microsoft.com/office/drawing/2014/main" id="{7C520A77-997D-42A8-A814-C849545D633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074680" y="1910249"/>
                <a:ext cx="117320" cy="82912"/>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7" name="Straight Connector 126">
                <a:extLst>
                  <a:ext uri="{FF2B5EF4-FFF2-40B4-BE49-F238E27FC236}">
                    <a16:creationId xmlns:a16="http://schemas.microsoft.com/office/drawing/2014/main" id="{42C69435-2CF9-4BC9-9039-BA544D86BA1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flipH="1">
                <a:off x="12149943" y="2083594"/>
                <a:ext cx="39676" cy="21436"/>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8" name="Straight Connector 127">
                <a:extLst>
                  <a:ext uri="{FF2B5EF4-FFF2-40B4-BE49-F238E27FC236}">
                    <a16:creationId xmlns:a16="http://schemas.microsoft.com/office/drawing/2014/main" id="{00B27A2F-A3C4-418B-AD81-15B3323257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 flipH="1">
                <a:off x="9127990" y="33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29" name="Straight Connector 128">
                <a:extLst>
                  <a:ext uri="{FF2B5EF4-FFF2-40B4-BE49-F238E27FC236}">
                    <a16:creationId xmlns:a16="http://schemas.microsoft.com/office/drawing/2014/main" id="{03DE48A8-D15E-431B-89F3-590B5BE363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 flipH="1">
                <a:off x="8987576" y="33663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0" name="Straight Connector 129">
                <a:extLst>
                  <a:ext uri="{FF2B5EF4-FFF2-40B4-BE49-F238E27FC236}">
                    <a16:creationId xmlns:a16="http://schemas.microsoft.com/office/drawing/2014/main" id="{1817E595-FBE1-464D-AB48-C3A20CFD2B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 flipH="1">
                <a:off x="8844859" y="35117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1" name="Straight Connector 130">
                <a:extLst>
                  <a:ext uri="{FF2B5EF4-FFF2-40B4-BE49-F238E27FC236}">
                    <a16:creationId xmlns:a16="http://schemas.microsoft.com/office/drawing/2014/main" id="{8D03F910-9024-42AE-A93F-894F1EB923B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 flipH="1">
                <a:off x="8706904" y="3657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2" name="Straight Connector 131">
                <a:extLst>
                  <a:ext uri="{FF2B5EF4-FFF2-40B4-BE49-F238E27FC236}">
                    <a16:creationId xmlns:a16="http://schemas.microsoft.com/office/drawing/2014/main" id="{E26D8103-ED1E-4D35-8D27-7C94C24B134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20000" flipH="1">
                <a:off x="8568008" y="38789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3" name="Straight Connector 132">
                <a:extLst>
                  <a:ext uri="{FF2B5EF4-FFF2-40B4-BE49-F238E27FC236}">
                    <a16:creationId xmlns:a16="http://schemas.microsoft.com/office/drawing/2014/main" id="{F8BF0FF6-7F39-49F9-AABD-BED0B5E979E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840000" flipH="1">
                <a:off x="8429112" y="4100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4" name="Straight Connector 133">
                <a:extLst>
                  <a:ext uri="{FF2B5EF4-FFF2-40B4-BE49-F238E27FC236}">
                    <a16:creationId xmlns:a16="http://schemas.microsoft.com/office/drawing/2014/main" id="{433A4524-5E50-4805-B1A5-71C1D51F808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960000" flipH="1">
                <a:off x="8294968" y="4462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5" name="Straight Connector 134">
                <a:extLst>
                  <a:ext uri="{FF2B5EF4-FFF2-40B4-BE49-F238E27FC236}">
                    <a16:creationId xmlns:a16="http://schemas.microsoft.com/office/drawing/2014/main" id="{76127272-1E70-492B-BB99-C5C2751A3921}"/>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080000" flipH="1">
                <a:off x="8160824" y="48237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6" name="Straight Connector 135">
                <a:extLst>
                  <a:ext uri="{FF2B5EF4-FFF2-40B4-BE49-F238E27FC236}">
                    <a16:creationId xmlns:a16="http://schemas.microsoft.com/office/drawing/2014/main" id="{59F45377-9727-4FA9-AA75-D1E160EAB8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260000" flipH="1">
                <a:off x="8027689" y="53184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7" name="Straight Connector 136">
                <a:extLst>
                  <a:ext uri="{FF2B5EF4-FFF2-40B4-BE49-F238E27FC236}">
                    <a16:creationId xmlns:a16="http://schemas.microsoft.com/office/drawing/2014/main" id="{287117D6-9106-4086-AF9D-5398BD944F6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380000" flipH="1">
                <a:off x="7894554" y="58132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8" name="Straight Connector 137">
                <a:extLst>
                  <a:ext uri="{FF2B5EF4-FFF2-40B4-BE49-F238E27FC236}">
                    <a16:creationId xmlns:a16="http://schemas.microsoft.com/office/drawing/2014/main" id="{D127CFB3-78C1-49B1-993B-14522F6AAF4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500000" flipH="1">
                <a:off x="7761419" y="63079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39" name="Straight Connector 138">
                <a:extLst>
                  <a:ext uri="{FF2B5EF4-FFF2-40B4-BE49-F238E27FC236}">
                    <a16:creationId xmlns:a16="http://schemas.microsoft.com/office/drawing/2014/main" id="{E4228667-5E5B-4F3B-8DA3-3819C03CFDE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620000" flipH="1">
                <a:off x="7636645" y="68980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0" name="Straight Connector 139">
                <a:extLst>
                  <a:ext uri="{FF2B5EF4-FFF2-40B4-BE49-F238E27FC236}">
                    <a16:creationId xmlns:a16="http://schemas.microsoft.com/office/drawing/2014/main" id="{C79BA0B6-B80B-465F-9B78-5E44067C201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800000" flipH="1">
                <a:off x="7511871" y="75119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1" name="Straight Connector 140">
                <a:extLst>
                  <a:ext uri="{FF2B5EF4-FFF2-40B4-BE49-F238E27FC236}">
                    <a16:creationId xmlns:a16="http://schemas.microsoft.com/office/drawing/2014/main" id="{813AF67E-2B79-4B05-A01C-F0744FAA5E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1920000" flipH="1">
                <a:off x="7387899" y="81977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2" name="Straight Connector 141">
                <a:extLst>
                  <a:ext uri="{FF2B5EF4-FFF2-40B4-BE49-F238E27FC236}">
                    <a16:creationId xmlns:a16="http://schemas.microsoft.com/office/drawing/2014/main" id="{8F7A1D85-89A3-4AA4-A586-6B659F40188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040000" flipH="1">
                <a:off x="7268530" y="89316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3" name="Straight Connector 142">
                <a:extLst>
                  <a:ext uri="{FF2B5EF4-FFF2-40B4-BE49-F238E27FC236}">
                    <a16:creationId xmlns:a16="http://schemas.microsoft.com/office/drawing/2014/main" id="{577A48BA-367C-4C1D-B953-F9653BA7AA0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160000" flipH="1">
                <a:off x="7152030" y="97658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4" name="Straight Connector 143">
                <a:extLst>
                  <a:ext uri="{FF2B5EF4-FFF2-40B4-BE49-F238E27FC236}">
                    <a16:creationId xmlns:a16="http://schemas.microsoft.com/office/drawing/2014/main" id="{2FA76DBF-E8F2-4810-BDF4-CD8E6F84CBD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340000" flipH="1">
                <a:off x="7041695" y="106002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5" name="Straight Connector 144">
                <a:extLst>
                  <a:ext uri="{FF2B5EF4-FFF2-40B4-BE49-F238E27FC236}">
                    <a16:creationId xmlns:a16="http://schemas.microsoft.com/office/drawing/2014/main" id="{3046D349-D436-447D-BDFC-07CAF22CECD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460000" flipH="1">
                <a:off x="6931360" y="114346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6" name="Straight Connector 145">
                <a:extLst>
                  <a:ext uri="{FF2B5EF4-FFF2-40B4-BE49-F238E27FC236}">
                    <a16:creationId xmlns:a16="http://schemas.microsoft.com/office/drawing/2014/main" id="{6A5B3C6A-67FE-40A0-AE80-8BDED5526E6E}"/>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580000" flipH="1">
                <a:off x="6819070" y="123586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7" name="Straight Connector 146">
                <a:extLst>
                  <a:ext uri="{FF2B5EF4-FFF2-40B4-BE49-F238E27FC236}">
                    <a16:creationId xmlns:a16="http://schemas.microsoft.com/office/drawing/2014/main" id="{0B810096-2B79-459C-AA83-63E61EDAA64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700000" flipH="1">
                <a:off x="6721359" y="133274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8" name="Straight Connector 147">
                <a:extLst>
                  <a:ext uri="{FF2B5EF4-FFF2-40B4-BE49-F238E27FC236}">
                    <a16:creationId xmlns:a16="http://schemas.microsoft.com/office/drawing/2014/main" id="{6CF5C53D-1C5A-445C-98DF-B53FA2CB5D2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2880000" flipH="1">
                <a:off x="6617467" y="1429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49" name="Straight Connector 148">
                <a:extLst>
                  <a:ext uri="{FF2B5EF4-FFF2-40B4-BE49-F238E27FC236}">
                    <a16:creationId xmlns:a16="http://schemas.microsoft.com/office/drawing/2014/main" id="{6D9162F8-A512-4776-AD65-D630F252157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000000" flipH="1">
                <a:off x="6520032" y="15272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0" name="Straight Connector 149">
                <a:extLst>
                  <a:ext uri="{FF2B5EF4-FFF2-40B4-BE49-F238E27FC236}">
                    <a16:creationId xmlns:a16="http://schemas.microsoft.com/office/drawing/2014/main" id="{F3F9EEC6-E41C-4001-AD8D-3EE1EC879349}"/>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120000" flipH="1">
                <a:off x="6429579" y="16416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1" name="Straight Connector 150">
                <a:extLst>
                  <a:ext uri="{FF2B5EF4-FFF2-40B4-BE49-F238E27FC236}">
                    <a16:creationId xmlns:a16="http://schemas.microsoft.com/office/drawing/2014/main" id="{1FA70F7C-E919-46E2-8299-4FE182E4F6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240000" flipH="1">
                <a:off x="6340532" y="17504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2" name="Straight Connector 151">
                <a:extLst>
                  <a:ext uri="{FF2B5EF4-FFF2-40B4-BE49-F238E27FC236}">
                    <a16:creationId xmlns:a16="http://schemas.microsoft.com/office/drawing/2014/main" id="{9F73D2C9-75ED-4085-B394-3834452880A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420000" flipH="1">
                <a:off x="6261757" y="18601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3" name="Straight Connector 152">
                <a:extLst>
                  <a:ext uri="{FF2B5EF4-FFF2-40B4-BE49-F238E27FC236}">
                    <a16:creationId xmlns:a16="http://schemas.microsoft.com/office/drawing/2014/main" id="{D3A893C5-6EA9-496F-AE90-4D292ACE3BF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540000" flipH="1">
                <a:off x="6184144" y="197961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4" name="Straight Connector 153">
                <a:extLst>
                  <a:ext uri="{FF2B5EF4-FFF2-40B4-BE49-F238E27FC236}">
                    <a16:creationId xmlns:a16="http://schemas.microsoft.com/office/drawing/2014/main" id="{CE51AEF3-D335-4ACA-A1D6-483057FDBD3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660000" flipH="1">
                <a:off x="6106531" y="20990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5" name="Straight Connector 154">
                <a:extLst>
                  <a:ext uri="{FF2B5EF4-FFF2-40B4-BE49-F238E27FC236}">
                    <a16:creationId xmlns:a16="http://schemas.microsoft.com/office/drawing/2014/main" id="{9EED7D95-4225-443A-A3FF-A3290626D0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780000" flipH="1">
                <a:off x="6043206" y="222255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6" name="Straight Connector 155">
                <a:extLst>
                  <a:ext uri="{FF2B5EF4-FFF2-40B4-BE49-F238E27FC236}">
                    <a16:creationId xmlns:a16="http://schemas.microsoft.com/office/drawing/2014/main" id="{D7405438-2A7F-42A5-89DB-BE2E08E1270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3960000" flipH="1">
                <a:off x="5978913" y="234430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7" name="Straight Connector 156">
                <a:extLst>
                  <a:ext uri="{FF2B5EF4-FFF2-40B4-BE49-F238E27FC236}">
                    <a16:creationId xmlns:a16="http://schemas.microsoft.com/office/drawing/2014/main" id="{EF2130F9-C6C6-4EA3-8B03-ECBA2E2A41D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080000" flipH="1">
                <a:off x="5912438" y="24706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8" name="Straight Connector 157">
                <a:extLst>
                  <a:ext uri="{FF2B5EF4-FFF2-40B4-BE49-F238E27FC236}">
                    <a16:creationId xmlns:a16="http://schemas.microsoft.com/office/drawing/2014/main" id="{081F3888-3758-4C8F-B4A0-AA14558BA774}"/>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200000" flipH="1">
                <a:off x="5858875" y="2600922"/>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59" name="Straight Connector 158">
                <a:extLst>
                  <a:ext uri="{FF2B5EF4-FFF2-40B4-BE49-F238E27FC236}">
                    <a16:creationId xmlns:a16="http://schemas.microsoft.com/office/drawing/2014/main" id="{AF414BCD-CF97-48F6-A158-CFFC9B67C5E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320000" flipH="1">
                <a:off x="5808182" y="273404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0" name="Straight Connector 159">
                <a:extLst>
                  <a:ext uri="{FF2B5EF4-FFF2-40B4-BE49-F238E27FC236}">
                    <a16:creationId xmlns:a16="http://schemas.microsoft.com/office/drawing/2014/main" id="{4889A9B2-5E48-4057-A6D4-B42C2684708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500000" flipH="1">
                <a:off x="5773263" y="286686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1" name="Straight Connector 160">
                <a:extLst>
                  <a:ext uri="{FF2B5EF4-FFF2-40B4-BE49-F238E27FC236}">
                    <a16:creationId xmlns:a16="http://schemas.microsoft.com/office/drawing/2014/main" id="{EC1D78CD-DC9A-4146-AD12-3C20CD133435}"/>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620000" flipH="1">
                <a:off x="5735963" y="300206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2" name="Straight Connector 161">
                <a:extLst>
                  <a:ext uri="{FF2B5EF4-FFF2-40B4-BE49-F238E27FC236}">
                    <a16:creationId xmlns:a16="http://schemas.microsoft.com/office/drawing/2014/main" id="{5E2FDA69-EA5A-46D3-88B0-FE7E88DF44A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740000" flipH="1">
                <a:off x="5700105" y="313891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3" name="Straight Connector 162">
                <a:extLst>
                  <a:ext uri="{FF2B5EF4-FFF2-40B4-BE49-F238E27FC236}">
                    <a16:creationId xmlns:a16="http://schemas.microsoft.com/office/drawing/2014/main" id="{9ED9986C-E862-439C-A069-05F03582F9A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4860000" flipH="1">
                <a:off x="5665939" y="3275489"/>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4" name="Straight Connector 163">
                <a:extLst>
                  <a:ext uri="{FF2B5EF4-FFF2-40B4-BE49-F238E27FC236}">
                    <a16:creationId xmlns:a16="http://schemas.microsoft.com/office/drawing/2014/main" id="{44D74EBB-1EB8-4B89-A619-C331186ABFD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040000" flipH="1">
                <a:off x="5644476" y="341425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5" name="Straight Connector 164">
                <a:extLst>
                  <a:ext uri="{FF2B5EF4-FFF2-40B4-BE49-F238E27FC236}">
                    <a16:creationId xmlns:a16="http://schemas.microsoft.com/office/drawing/2014/main" id="{3107C509-3461-4DD0-9856-5147789E9732}"/>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160000" flipH="1">
                <a:off x="5626530" y="355462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6" name="Straight Connector 165">
                <a:extLst>
                  <a:ext uri="{FF2B5EF4-FFF2-40B4-BE49-F238E27FC236}">
                    <a16:creationId xmlns:a16="http://schemas.microsoft.com/office/drawing/2014/main" id="{F9D1DFD6-1474-4C12-B499-37EFDE81173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280000" flipH="1">
                <a:off x="5616429" y="3691831"/>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7" name="Straight Connector 166">
                <a:extLst>
                  <a:ext uri="{FF2B5EF4-FFF2-40B4-BE49-F238E27FC236}">
                    <a16:creationId xmlns:a16="http://schemas.microsoft.com/office/drawing/2014/main" id="{DFD51DDC-E752-4B04-A3D3-7BBF0D38254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400000" flipH="1">
                <a:off x="5611319" y="38353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8" name="Straight Connector 167">
                <a:extLst>
                  <a:ext uri="{FF2B5EF4-FFF2-40B4-BE49-F238E27FC236}">
                    <a16:creationId xmlns:a16="http://schemas.microsoft.com/office/drawing/2014/main" id="{B4DAEAE5-5002-4C63-9C82-F4C508A85E8B}"/>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580000" flipH="1">
                <a:off x="5608540" y="3975726"/>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69" name="Straight Connector 168">
                <a:extLst>
                  <a:ext uri="{FF2B5EF4-FFF2-40B4-BE49-F238E27FC236}">
                    <a16:creationId xmlns:a16="http://schemas.microsoft.com/office/drawing/2014/main" id="{92D7503B-B975-41B5-93D3-2647C123B31F}"/>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700000" flipH="1">
                <a:off x="5605761" y="411607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0" name="Straight Connector 169">
                <a:extLst>
                  <a:ext uri="{FF2B5EF4-FFF2-40B4-BE49-F238E27FC236}">
                    <a16:creationId xmlns:a16="http://schemas.microsoft.com/office/drawing/2014/main" id="{6B458879-3912-47B5-A207-88C551DCED2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820000" flipH="1">
                <a:off x="5624195" y="425421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1" name="Straight Connector 170">
                <a:extLst>
                  <a:ext uri="{FF2B5EF4-FFF2-40B4-BE49-F238E27FC236}">
                    <a16:creationId xmlns:a16="http://schemas.microsoft.com/office/drawing/2014/main" id="{676B8D65-79A2-43C9-85D1-D8386039D91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5940000" flipH="1">
                <a:off x="5642629" y="43923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2" name="Straight Connector 171">
                <a:extLst>
                  <a:ext uri="{FF2B5EF4-FFF2-40B4-BE49-F238E27FC236}">
                    <a16:creationId xmlns:a16="http://schemas.microsoft.com/office/drawing/2014/main" id="{5F05B135-1911-4680-B000-67033E684D6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120000" flipH="1">
                <a:off x="5654818" y="4536385"/>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3" name="Straight Connector 172">
                <a:extLst>
                  <a:ext uri="{FF2B5EF4-FFF2-40B4-BE49-F238E27FC236}">
                    <a16:creationId xmlns:a16="http://schemas.microsoft.com/office/drawing/2014/main" id="{0B7C0691-A0A7-4C8E-B4EC-D25570CB1CAD}"/>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240000" flipH="1">
                <a:off x="5684446" y="467136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4" name="Straight Connector 173">
                <a:extLst>
                  <a:ext uri="{FF2B5EF4-FFF2-40B4-BE49-F238E27FC236}">
                    <a16:creationId xmlns:a16="http://schemas.microsoft.com/office/drawing/2014/main" id="{7DA8E271-1C16-478D-AFC6-00DA9DAEEAA6}"/>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360000" flipH="1">
                <a:off x="5714074" y="4808730"/>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5" name="Straight Connector 174">
                <a:extLst>
                  <a:ext uri="{FF2B5EF4-FFF2-40B4-BE49-F238E27FC236}">
                    <a16:creationId xmlns:a16="http://schemas.microsoft.com/office/drawing/2014/main" id="{79E46B10-59EA-47AD-AB71-821D11A81CCA}"/>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480000" flipH="1">
                <a:off x="5748464" y="4948474"/>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6" name="Straight Connector 175">
                <a:extLst>
                  <a:ext uri="{FF2B5EF4-FFF2-40B4-BE49-F238E27FC236}">
                    <a16:creationId xmlns:a16="http://schemas.microsoft.com/office/drawing/2014/main" id="{550DBC8B-14EA-415D-A67E-07157E77B788}"/>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660000" flipH="1">
                <a:off x="5792091" y="5077607"/>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7" name="Straight Connector 176">
                <a:extLst>
                  <a:ext uri="{FF2B5EF4-FFF2-40B4-BE49-F238E27FC236}">
                    <a16:creationId xmlns:a16="http://schemas.microsoft.com/office/drawing/2014/main" id="{DD1050FE-46F7-4936-B479-6976AD8EA0C7}"/>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780000" flipH="1">
                <a:off x="5847441" y="521122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8" name="Straight Connector 177">
                <a:extLst>
                  <a:ext uri="{FF2B5EF4-FFF2-40B4-BE49-F238E27FC236}">
                    <a16:creationId xmlns:a16="http://schemas.microsoft.com/office/drawing/2014/main" id="{637B9661-B55D-4549-B9D0-7740D59D19E3}"/>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6900000" flipH="1">
                <a:off x="5900410" y="5342458"/>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cxnSp>
            <p:nvCxnSpPr>
              <p:cNvPr id="179" name="Straight Connector 178">
                <a:extLst>
                  <a:ext uri="{FF2B5EF4-FFF2-40B4-BE49-F238E27FC236}">
                    <a16:creationId xmlns:a16="http://schemas.microsoft.com/office/drawing/2014/main" id="{DA4F9569-DD02-44F0-A355-C411F7DA8300}"/>
                  </a:ext>
                  <a:ext uri="{C183D7F6-B498-43B3-948B-1728B52AA6E4}">
                    <adec:decorative xmlns:adec="http://schemas.microsoft.com/office/drawing/2017/decorative" val="1"/>
                  </a:ext>
                </a:extLst>
              </p:cNvPr>
              <p:cNvCxnSpPr/>
              <p:nvPr>
                <p:extLst>
                  <p:ext uri="{386F3935-93C4-4BCD-93E2-E3B085C9AB24}">
                    <p16:designElem xmlns:p16="http://schemas.microsoft.com/office/powerpoint/2015/main" val="1"/>
                  </p:ext>
                </p:extLst>
              </p:nvPr>
            </p:nvCxnSpPr>
            <p:spPr>
              <a:xfrm rot="-7020000" flipH="1">
                <a:off x="5955760" y="5473693"/>
                <a:ext cx="3394" cy="182880"/>
              </a:xfrm>
              <a:prstGeom prst="line">
                <a:avLst/>
              </a:prstGeom>
              <a:ln>
                <a:solidFill>
                  <a:srgbClr val="FFFFFF">
                    <a:alpha val="30196"/>
                  </a:srgbClr>
                </a:solidFill>
              </a:ln>
            </p:spPr>
            <p:style>
              <a:lnRef idx="1">
                <a:schemeClr val="accent1"/>
              </a:lnRef>
              <a:fillRef idx="0">
                <a:schemeClr val="accent1"/>
              </a:fillRef>
              <a:effectRef idx="0">
                <a:schemeClr val="accent1"/>
              </a:effectRef>
              <a:fontRef idx="minor">
                <a:schemeClr val="tx1"/>
              </a:fontRef>
            </p:style>
          </p:cxnSp>
        </p:grpSp>
      </p:grpSp>
      <p:pic>
        <p:nvPicPr>
          <p:cNvPr id="6" name="Picture 5" descr="Diagram&#10;&#10;Description automatically generated">
            <a:extLst>
              <a:ext uri="{FF2B5EF4-FFF2-40B4-BE49-F238E27FC236}">
                <a16:creationId xmlns:a16="http://schemas.microsoft.com/office/drawing/2014/main" id="{C7A640D6-597C-6349-AFE7-545D686E00C4}"/>
              </a:ext>
            </a:extLst>
          </p:cNvPr>
          <p:cNvPicPr>
            <a:picLocks noChangeAspect="1"/>
          </p:cNvPicPr>
          <p:nvPr/>
        </p:nvPicPr>
        <p:blipFill rotWithShape="1">
          <a:blip r:embed="rId5"/>
          <a:srcRect t="11931" r="2" b="2"/>
          <a:stretch/>
        </p:blipFill>
        <p:spPr>
          <a:xfrm>
            <a:off x="17850" y="0"/>
            <a:ext cx="5441859" cy="5637849"/>
          </a:xfrm>
          <a:custGeom>
            <a:avLst/>
            <a:gdLst/>
            <a:ahLst/>
            <a:cxnLst/>
            <a:rect l="l" t="t" r="r" b="b"/>
            <a:pathLst>
              <a:path w="5067519" h="5265942">
                <a:moveTo>
                  <a:pt x="0" y="0"/>
                </a:moveTo>
                <a:lnTo>
                  <a:pt x="4097786" y="0"/>
                </a:lnTo>
                <a:lnTo>
                  <a:pt x="4176264" y="71326"/>
                </a:lnTo>
                <a:cubicBezTo>
                  <a:pt x="4726927" y="621989"/>
                  <a:pt x="5067519" y="1382723"/>
                  <a:pt x="5067519" y="2223006"/>
                </a:cubicBezTo>
                <a:cubicBezTo>
                  <a:pt x="5067519" y="3903573"/>
                  <a:pt x="3705150" y="5265942"/>
                  <a:pt x="2024583" y="5265942"/>
                </a:cubicBezTo>
                <a:cubicBezTo>
                  <a:pt x="1315594" y="5265942"/>
                  <a:pt x="663237" y="5023470"/>
                  <a:pt x="145914" y="4616926"/>
                </a:cubicBezTo>
                <a:lnTo>
                  <a:pt x="0" y="4489006"/>
                </a:lnTo>
                <a:close/>
              </a:path>
            </a:pathLst>
          </a:custGeom>
        </p:spPr>
      </p:pic>
      <p:sp>
        <p:nvSpPr>
          <p:cNvPr id="9" name="TextBox 8">
            <a:extLst>
              <a:ext uri="{FF2B5EF4-FFF2-40B4-BE49-F238E27FC236}">
                <a16:creationId xmlns:a16="http://schemas.microsoft.com/office/drawing/2014/main" id="{C8EE401B-42C0-114B-84B3-C95172105BE4}"/>
              </a:ext>
            </a:extLst>
          </p:cNvPr>
          <p:cNvSpPr txBox="1"/>
          <p:nvPr/>
        </p:nvSpPr>
        <p:spPr>
          <a:xfrm>
            <a:off x="105459" y="6023049"/>
            <a:ext cx="6452168" cy="523220"/>
          </a:xfrm>
          <a:prstGeom prst="rect">
            <a:avLst/>
          </a:prstGeom>
          <a:noFill/>
        </p:spPr>
        <p:txBody>
          <a:bodyPr wrap="square" rtlCol="0">
            <a:spAutoFit/>
          </a:bodyPr>
          <a:lstStyle/>
          <a:p>
            <a:r>
              <a:rPr lang="en-US" sz="2800" b="1" dirty="0">
                <a:latin typeface="Times New Roman" panose="02020603050405020304" pitchFamily="18" charset="0"/>
                <a:cs typeface="Times New Roman" panose="02020603050405020304" pitchFamily="18" charset="0"/>
              </a:rPr>
              <a:t>MONITORING UNIT FLOWCHART</a:t>
            </a:r>
          </a:p>
        </p:txBody>
      </p:sp>
    </p:spTree>
    <p:extLst>
      <p:ext uri="{BB962C8B-B14F-4D97-AF65-F5344CB8AC3E}">
        <p14:creationId xmlns:p14="http://schemas.microsoft.com/office/powerpoint/2010/main" val="123030421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type="lt">
                                    <p:tmPct val="10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4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blip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3991756-A33E-3C4A-873D-F6C9141E552B}"/>
              </a:ext>
            </a:extLst>
          </p:cNvPr>
          <p:cNvSpPr>
            <a:spLocks noGrp="1"/>
          </p:cNvSpPr>
          <p:nvPr>
            <p:ph type="title"/>
          </p:nvPr>
        </p:nvSpPr>
        <p:spPr>
          <a:xfrm>
            <a:off x="535508" y="69321"/>
            <a:ext cx="11137380" cy="1035579"/>
          </a:xfrm>
        </p:spPr>
        <p:txBody>
          <a:bodyPr>
            <a:normAutofit/>
          </a:bodyPr>
          <a:lstStyle/>
          <a:p>
            <a:pPr algn="ctr">
              <a:lnSpc>
                <a:spcPct val="90000"/>
              </a:lnSpc>
            </a:pPr>
            <a:r>
              <a:rPr lang="en-IN" sz="2400" b="1" dirty="0">
                <a:latin typeface="Times New Roman" panose="02020603050405020304" pitchFamily="18" charset="0"/>
                <a:cs typeface="Times New Roman" panose="02020603050405020304" pitchFamily="18" charset="0"/>
              </a:rPr>
              <a:t>Effective utilization of the Modern Tool &amp; Cloud </a:t>
            </a:r>
            <a:br>
              <a:rPr lang="en-IN" sz="2000" dirty="0"/>
            </a:br>
            <a:endParaRPr lang="en-US" sz="2000" dirty="0"/>
          </a:p>
        </p:txBody>
      </p:sp>
      <p:pic>
        <p:nvPicPr>
          <p:cNvPr id="7" name="Picture 6" descr="A picture containing text&#10;&#10;Description automatically generated">
            <a:extLst>
              <a:ext uri="{FF2B5EF4-FFF2-40B4-BE49-F238E27FC236}">
                <a16:creationId xmlns:a16="http://schemas.microsoft.com/office/drawing/2014/main" id="{0261CD1B-3F7E-D844-BD95-92DFA1BC3C26}"/>
              </a:ext>
            </a:extLst>
          </p:cNvPr>
          <p:cNvPicPr>
            <a:picLocks noChangeAspect="1"/>
          </p:cNvPicPr>
          <p:nvPr/>
        </p:nvPicPr>
        <p:blipFill>
          <a:blip r:embed="rId3"/>
          <a:stretch>
            <a:fillRect/>
          </a:stretch>
        </p:blipFill>
        <p:spPr>
          <a:xfrm>
            <a:off x="519112" y="920398"/>
            <a:ext cx="5191169" cy="2692424"/>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pic>
        <p:nvPicPr>
          <p:cNvPr id="5" name="Content Placeholder 4" descr="Graphical user interface, application, table, Excel&#10;&#10;Description automatically generated">
            <a:extLst>
              <a:ext uri="{FF2B5EF4-FFF2-40B4-BE49-F238E27FC236}">
                <a16:creationId xmlns:a16="http://schemas.microsoft.com/office/drawing/2014/main" id="{0A26DCF2-6C7A-144E-A5DF-3BAA9C723CFF}"/>
              </a:ext>
            </a:extLst>
          </p:cNvPr>
          <p:cNvPicPr>
            <a:picLocks noChangeAspect="1"/>
          </p:cNvPicPr>
          <p:nvPr/>
        </p:nvPicPr>
        <p:blipFill rotWithShape="1">
          <a:blip r:embed="rId4"/>
          <a:srcRect r="8786"/>
          <a:stretch/>
        </p:blipFill>
        <p:spPr>
          <a:xfrm>
            <a:off x="5859748" y="3612822"/>
            <a:ext cx="5970302" cy="3045153"/>
          </a:xfrm>
          <a:prstGeom prst="roundRect">
            <a:avLst>
              <a:gd name="adj" fmla="val 6267"/>
            </a:avLst>
          </a:prstGeom>
          <a:ln w="50800" cap="sq" cmpd="dbl">
            <a:gradFill flip="none" rotWithShape="1">
              <a:gsLst>
                <a:gs pos="0">
                  <a:srgbClr val="FFFFFF"/>
                </a:gs>
                <a:gs pos="100000">
                  <a:schemeClr val="tx1">
                    <a:alpha val="0"/>
                  </a:schemeClr>
                </a:gs>
              </a:gsLst>
              <a:path path="circle">
                <a:fillToRect l="50000" t="50000" r="50000" b="50000"/>
              </a:path>
              <a:tileRect/>
            </a:gradFill>
            <a:miter lim="800000"/>
          </a:ln>
          <a:effectLst>
            <a:outerShdw blurRad="254000" algn="tl" rotWithShape="0">
              <a:srgbClr val="000000">
                <a:alpha val="43000"/>
              </a:srgbClr>
            </a:outerShdw>
          </a:effectLst>
        </p:spPr>
      </p:pic>
      <p:sp>
        <p:nvSpPr>
          <p:cNvPr id="8" name="TextBox 7">
            <a:extLst>
              <a:ext uri="{FF2B5EF4-FFF2-40B4-BE49-F238E27FC236}">
                <a16:creationId xmlns:a16="http://schemas.microsoft.com/office/drawing/2014/main" id="{FDEABFA7-DE1B-3543-886E-F5090B62DB49}"/>
              </a:ext>
            </a:extLst>
          </p:cNvPr>
          <p:cNvSpPr txBox="1"/>
          <p:nvPr/>
        </p:nvSpPr>
        <p:spPr>
          <a:xfrm>
            <a:off x="6881768" y="1739346"/>
            <a:ext cx="5191169" cy="830997"/>
          </a:xfrm>
          <a:prstGeom prst="rect">
            <a:avLst/>
          </a:prstGeom>
          <a:noFill/>
        </p:spPr>
        <p:txBody>
          <a:bodyPr wrap="square" rtlCol="0">
            <a:spAutoFit/>
          </a:bodyPr>
          <a:lstStyle/>
          <a:p>
            <a:r>
              <a:rPr lang="en-IN" sz="2400" b="1" i="1" dirty="0">
                <a:latin typeface="Times New Roman" panose="02020603050405020304" pitchFamily="18" charset="0"/>
                <a:cs typeface="Times New Roman" panose="02020603050405020304" pitchFamily="18" charset="0"/>
              </a:rPr>
              <a:t>Full circuit for Sensor station and Weather station displaying sensor data</a:t>
            </a:r>
            <a:r>
              <a:rPr lang="en-IN" sz="2400" i="1" dirty="0">
                <a:latin typeface="Times New Roman" panose="02020603050405020304" pitchFamily="18" charset="0"/>
                <a:cs typeface="Times New Roman" panose="02020603050405020304" pitchFamily="18" charset="0"/>
              </a:rPr>
              <a:t>.</a:t>
            </a:r>
            <a:endParaRPr lang="en-US" sz="2400" i="1" dirty="0">
              <a:latin typeface="Times New Roman" panose="02020603050405020304" pitchFamily="18" charset="0"/>
              <a:cs typeface="Times New Roman" panose="02020603050405020304" pitchFamily="18" charset="0"/>
            </a:endParaRPr>
          </a:p>
        </p:txBody>
      </p:sp>
      <p:sp>
        <p:nvSpPr>
          <p:cNvPr id="9" name="Left Arrow 8">
            <a:extLst>
              <a:ext uri="{FF2B5EF4-FFF2-40B4-BE49-F238E27FC236}">
                <a16:creationId xmlns:a16="http://schemas.microsoft.com/office/drawing/2014/main" id="{636A4549-E64D-354F-AA0E-D74D023D00D6}"/>
              </a:ext>
            </a:extLst>
          </p:cNvPr>
          <p:cNvSpPr/>
          <p:nvPr/>
        </p:nvSpPr>
        <p:spPr>
          <a:xfrm>
            <a:off x="5889767" y="1943361"/>
            <a:ext cx="812515" cy="415499"/>
          </a:xfrm>
          <a:prstGeom prst="lef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
        <p:nvSpPr>
          <p:cNvPr id="12" name="TextBox 11">
            <a:extLst>
              <a:ext uri="{FF2B5EF4-FFF2-40B4-BE49-F238E27FC236}">
                <a16:creationId xmlns:a16="http://schemas.microsoft.com/office/drawing/2014/main" id="{098B9D91-B8DE-404D-9DB1-8B92A45A0AA2}"/>
              </a:ext>
            </a:extLst>
          </p:cNvPr>
          <p:cNvSpPr txBox="1"/>
          <p:nvPr/>
        </p:nvSpPr>
        <p:spPr>
          <a:xfrm>
            <a:off x="147637" y="4637955"/>
            <a:ext cx="4638676" cy="1015663"/>
          </a:xfrm>
          <a:prstGeom prst="rect">
            <a:avLst/>
          </a:prstGeom>
          <a:noFill/>
        </p:spPr>
        <p:txBody>
          <a:bodyPr wrap="square" rtlCol="0">
            <a:spAutoFit/>
          </a:bodyPr>
          <a:lstStyle/>
          <a:p>
            <a:r>
              <a:rPr lang="en-IN" sz="2000" b="1" i="1" dirty="0">
                <a:latin typeface="Times New Roman" panose="02020603050405020304" pitchFamily="18" charset="0"/>
                <a:cs typeface="Times New Roman" panose="02020603050405020304" pitchFamily="18" charset="0"/>
              </a:rPr>
              <a:t>This data is received from sensor station, with ESP32 will send the weather parameters data to google sheet </a:t>
            </a:r>
            <a:endParaRPr lang="en-US" sz="2000" b="1" i="1" dirty="0">
              <a:latin typeface="Times New Roman" panose="02020603050405020304" pitchFamily="18" charset="0"/>
              <a:cs typeface="Times New Roman" panose="02020603050405020304" pitchFamily="18" charset="0"/>
            </a:endParaRPr>
          </a:p>
        </p:txBody>
      </p:sp>
      <p:sp>
        <p:nvSpPr>
          <p:cNvPr id="13" name="Right Arrow 12">
            <a:extLst>
              <a:ext uri="{FF2B5EF4-FFF2-40B4-BE49-F238E27FC236}">
                <a16:creationId xmlns:a16="http://schemas.microsoft.com/office/drawing/2014/main" id="{E6F64064-219C-364A-B9C8-6D22BC3A2B5D}"/>
              </a:ext>
            </a:extLst>
          </p:cNvPr>
          <p:cNvSpPr/>
          <p:nvPr/>
        </p:nvSpPr>
        <p:spPr>
          <a:xfrm>
            <a:off x="4681581" y="4917186"/>
            <a:ext cx="1028700" cy="457200"/>
          </a:xfrm>
          <a:prstGeom prst="rightArrow">
            <a:avLst/>
          </a:prstGeom>
        </p:spPr>
        <p:style>
          <a:lnRef idx="0">
            <a:schemeClr val="accent1"/>
          </a:lnRef>
          <a:fillRef idx="3">
            <a:schemeClr val="accent1"/>
          </a:fillRef>
          <a:effectRef idx="3">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333489927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elestial">
  <a:themeElements>
    <a:clrScheme name="Aspect">
      <a:dk1>
        <a:sysClr val="windowText" lastClr="000000"/>
      </a:dk1>
      <a:lt1>
        <a:sysClr val="window" lastClr="FFFFFF"/>
      </a:lt1>
      <a:dk2>
        <a:srgbClr val="323232"/>
      </a:dk2>
      <a:lt2>
        <a:srgbClr val="E3DED1"/>
      </a:lt2>
      <a:accent1>
        <a:srgbClr val="F07F09"/>
      </a:accent1>
      <a:accent2>
        <a:srgbClr val="9F2936"/>
      </a:accent2>
      <a:accent3>
        <a:srgbClr val="1B587C"/>
      </a:accent3>
      <a:accent4>
        <a:srgbClr val="4E8542"/>
      </a:accent4>
      <a:accent5>
        <a:srgbClr val="604878"/>
      </a:accent5>
      <a:accent6>
        <a:srgbClr val="C19859"/>
      </a:accent6>
      <a:hlink>
        <a:srgbClr val="6B9F25"/>
      </a:hlink>
      <a:folHlink>
        <a:srgbClr val="B26B02"/>
      </a:folHlink>
    </a:clrScheme>
    <a:fontScheme name="Celestial">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elestial">
      <a:fillStyleLst>
        <a:solidFill>
          <a:schemeClr val="phClr"/>
        </a:solidFill>
        <a:gradFill rotWithShape="1">
          <a:gsLst>
            <a:gs pos="0">
              <a:schemeClr val="phClr">
                <a:tint val="70000"/>
                <a:lumMod val="110000"/>
              </a:schemeClr>
            </a:gs>
            <a:gs pos="100000">
              <a:schemeClr val="phClr">
                <a:tint val="82000"/>
                <a:alpha val="74000"/>
              </a:schemeClr>
            </a:gs>
          </a:gsLst>
          <a:lin ang="5400000" scaled="0"/>
        </a:gradFill>
        <a:gradFill rotWithShape="1">
          <a:gsLst>
            <a:gs pos="0">
              <a:schemeClr val="phClr">
                <a:tint val="98000"/>
                <a:lumMod val="100000"/>
              </a:schemeClr>
            </a:gs>
            <a:gs pos="100000">
              <a:schemeClr val="phClr">
                <a:shade val="88000"/>
                <a:lumMod val="88000"/>
              </a:schemeClr>
            </a:gs>
          </a:gsLst>
          <a:lin ang="5400000" scaled="1"/>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50800" dist="38100" dir="5400000" rotWithShape="0">
              <a:srgbClr val="000000">
                <a:alpha val="35000"/>
              </a:srgbClr>
            </a:outerShdw>
          </a:effectLst>
        </a:effectStyle>
        <a:effectStyle>
          <a:effectLst>
            <a:outerShdw blurRad="63500" dist="38100" dir="5400000" rotWithShape="0">
              <a:srgbClr val="000000">
                <a:alpha val="65000"/>
              </a:srgbClr>
            </a:outerShdw>
          </a:effectLst>
          <a:scene3d>
            <a:camera prst="orthographicFront">
              <a:rot lat="0" lon="0" rev="0"/>
            </a:camera>
            <a:lightRig rig="threePt" dir="tl">
              <a:rot lat="0" lon="0" rev="1200000"/>
            </a:lightRig>
          </a:scene3d>
          <a:sp3d>
            <a:bevelT w="38100" h="12700"/>
          </a:sp3d>
        </a:effectStyle>
      </a:effectStyleLst>
      <a:bgFillStyleLst>
        <a:solidFill>
          <a:schemeClr val="phClr"/>
        </a:solidFill>
        <a:gradFill rotWithShape="1">
          <a:gsLst>
            <a:gs pos="0">
              <a:schemeClr val="phClr">
                <a:tint val="90000"/>
                <a:shade val="96000"/>
                <a:hueMod val="100000"/>
                <a:satMod val="180000"/>
                <a:lumMod val="110000"/>
              </a:schemeClr>
            </a:gs>
            <a:gs pos="100000">
              <a:schemeClr val="phClr">
                <a:shade val="96000"/>
                <a:satMod val="160000"/>
                <a:lumMod val="100000"/>
              </a:schemeClr>
            </a:gs>
          </a:gsLst>
          <a:lin ang="4740000" scaled="1"/>
        </a:gradFill>
        <a:blipFill>
          <a:blip xmlns:r="http://schemas.openxmlformats.org/officeDocument/2006/relationships" r:embed="rId1"/>
          <a:stretch/>
        </a:blipFill>
      </a:bgFillStyleLst>
    </a:fmtScheme>
  </a:themeElements>
  <a:objectDefaults/>
  <a:extraClrSchemeLst/>
  <a:extLst>
    <a:ext uri="{05A4C25C-085E-4340-85A3-A5531E510DB2}">
      <thm15:themeFamily xmlns:thm15="http://schemas.microsoft.com/office/thememl/2012/main" name="Celestial" id="{C4BB2A3D-0E93-4C5F-B0D2-9D3FCE089CC5}" vid="{61DDDE80-2DFA-4F2A-B66F-72059846BDAA}"/>
    </a:ext>
  </a:extLst>
</a:theme>
</file>

<file path=docProps/app.xml><?xml version="1.0" encoding="utf-8"?>
<Properties xmlns="http://schemas.openxmlformats.org/officeDocument/2006/extended-properties" xmlns:vt="http://schemas.openxmlformats.org/officeDocument/2006/docPropsVTypes">
  <Template>{D53C7D75-9F06-024D-ABD6-CE83EBCACAA7}tf10001058</Template>
  <TotalTime>436</TotalTime>
  <Words>1374</Words>
  <Application>Microsoft Office PowerPoint</Application>
  <PresentationFormat>Widescreen</PresentationFormat>
  <Paragraphs>60</Paragraphs>
  <Slides>15</Slides>
  <Notes>0</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15</vt:i4>
      </vt:variant>
    </vt:vector>
  </HeadingPairs>
  <TitlesOfParts>
    <vt:vector size="21" baseType="lpstr">
      <vt:lpstr>Arial</vt:lpstr>
      <vt:lpstr>Calibri</vt:lpstr>
      <vt:lpstr>Calibri Light</vt:lpstr>
      <vt:lpstr>Symbol</vt:lpstr>
      <vt:lpstr>Times New Roman</vt:lpstr>
      <vt:lpstr>Celestial</vt:lpstr>
      <vt:lpstr>IOT Based Weather Monitoring and Reporting System Project  </vt:lpstr>
      <vt:lpstr>ABSTRACT</vt:lpstr>
      <vt:lpstr>PROBLEM STATEMENT  In recent times farming is facing many issues on problems like cropping pattern, weather conditions, humidity, temperature and moisture content in the air. This is mainly due to lack of modern technologies like internet of things (iot). There is inefficiency in identifying the problems faced by the farmers during the gestation period in a shorter span of time. Monitoring of changes happening in the environment is also difficult for the scientists/nature analysists. but theses people for from vast areas. so, it is very hard to collect/know the information about the weather of a particular place. Hence it becomes harder for the scientists to analyse the weather and forecast reports for live updates. In this world sms based weather monitoring system is also difficult.</vt:lpstr>
      <vt:lpstr> Existing Solution to the Problem Addressed  </vt:lpstr>
      <vt:lpstr> </vt:lpstr>
      <vt:lpstr>PowerPoint Presentation</vt:lpstr>
      <vt:lpstr>Circuit Diagram  </vt:lpstr>
      <vt:lpstr>CONTROL UNIT FLOWCHART</vt:lpstr>
      <vt:lpstr>Effective utilization of the Modern Tool &amp; Cloud  </vt:lpstr>
      <vt:lpstr>Technology stack &amp; use case  </vt:lpstr>
      <vt:lpstr>PowerPoint Presentation</vt:lpstr>
      <vt:lpstr> Prototype &amp; Sample Output  </vt:lpstr>
      <vt:lpstr>Analysis of Results &amp; Discussions  </vt:lpstr>
      <vt:lpstr>REFERENCES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IOT Based Weather Monitoring and Reporting System Project  </dc:title>
  <dc:creator>A K</dc:creator>
  <cp:lastModifiedBy>dhivyaprasath</cp:lastModifiedBy>
  <cp:revision>2</cp:revision>
  <cp:lastPrinted>2022-03-29T09:18:52Z</cp:lastPrinted>
  <dcterms:created xsi:type="dcterms:W3CDTF">2022-03-29T05:46:16Z</dcterms:created>
  <dcterms:modified xsi:type="dcterms:W3CDTF">2022-03-30T12:46:16Z</dcterms:modified>
</cp:coreProperties>
</file>

<file path=docProps/thumbnail.jpeg>
</file>